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48" r:id="rId1"/>
  </p:sldMasterIdLst>
  <p:notesMasterIdLst>
    <p:notesMasterId r:id="rId55"/>
  </p:notesMasterIdLst>
  <p:sldIdLst>
    <p:sldId id="266" r:id="rId2"/>
    <p:sldId id="257" r:id="rId3"/>
    <p:sldId id="267" r:id="rId4"/>
    <p:sldId id="294" r:id="rId5"/>
    <p:sldId id="296" r:id="rId6"/>
    <p:sldId id="297" r:id="rId7"/>
    <p:sldId id="298" r:id="rId8"/>
    <p:sldId id="299" r:id="rId9"/>
    <p:sldId id="295" r:id="rId10"/>
    <p:sldId id="300" r:id="rId11"/>
    <p:sldId id="301" r:id="rId12"/>
    <p:sldId id="303" r:id="rId13"/>
    <p:sldId id="304" r:id="rId14"/>
    <p:sldId id="305" r:id="rId15"/>
    <p:sldId id="306" r:id="rId16"/>
    <p:sldId id="307" r:id="rId17"/>
    <p:sldId id="310" r:id="rId18"/>
    <p:sldId id="309" r:id="rId19"/>
    <p:sldId id="311" r:id="rId20"/>
    <p:sldId id="312" r:id="rId21"/>
    <p:sldId id="315" r:id="rId22"/>
    <p:sldId id="313" r:id="rId23"/>
    <p:sldId id="318" r:id="rId24"/>
    <p:sldId id="316" r:id="rId25"/>
    <p:sldId id="317" r:id="rId26"/>
    <p:sldId id="281" r:id="rId27"/>
    <p:sldId id="319" r:id="rId28"/>
    <p:sldId id="557" r:id="rId29"/>
    <p:sldId id="551" r:id="rId30"/>
    <p:sldId id="547" r:id="rId31"/>
    <p:sldId id="548" r:id="rId32"/>
    <p:sldId id="549" r:id="rId33"/>
    <p:sldId id="550" r:id="rId34"/>
    <p:sldId id="558" r:id="rId35"/>
    <p:sldId id="559" r:id="rId36"/>
    <p:sldId id="553" r:id="rId37"/>
    <p:sldId id="555" r:id="rId38"/>
    <p:sldId id="562" r:id="rId39"/>
    <p:sldId id="563" r:id="rId40"/>
    <p:sldId id="564" r:id="rId41"/>
    <p:sldId id="568" r:id="rId42"/>
    <p:sldId id="569" r:id="rId43"/>
    <p:sldId id="565" r:id="rId44"/>
    <p:sldId id="567" r:id="rId45"/>
    <p:sldId id="571" r:id="rId46"/>
    <p:sldId id="572" r:id="rId47"/>
    <p:sldId id="293" r:id="rId48"/>
    <p:sldId id="561" r:id="rId49"/>
    <p:sldId id="573" r:id="rId50"/>
    <p:sldId id="574" r:id="rId51"/>
    <p:sldId id="575" r:id="rId52"/>
    <p:sldId id="576" r:id="rId53"/>
    <p:sldId id="265" r:id="rId54"/>
  </p:sldIdLst>
  <p:sldSz cx="12192000" cy="6858000"/>
  <p:notesSz cx="6858000" cy="9144000"/>
  <p:embeddedFontLst>
    <p:embeddedFont>
      <p:font typeface="나눔스퀘어" panose="020B0600000101010101" pitchFamily="50" charset="-127"/>
      <p:regular r:id="rId56"/>
    </p:embeddedFont>
    <p:embeddedFont>
      <p:font typeface="나눔스퀘어 Bold" panose="020B0600000101010101" pitchFamily="50" charset="-127"/>
      <p:bold r:id="rId57"/>
    </p:embeddedFont>
    <p:embeddedFont>
      <p:font typeface="나눔스퀘어 ExtraBold" panose="020B0600000101010101" pitchFamily="50" charset="-127"/>
      <p:bold r:id="rId58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94F4BF"/>
    <a:srgbClr val="393736"/>
    <a:srgbClr val="F8FAFA"/>
    <a:srgbClr val="FFFFFF"/>
    <a:srgbClr val="F5FDFC"/>
    <a:srgbClr val="F3F9FB"/>
    <a:srgbClr val="E2ECEC"/>
    <a:srgbClr val="E5E7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882" autoAdjust="0"/>
  </p:normalViewPr>
  <p:slideViewPr>
    <p:cSldViewPr snapToGrid="0">
      <p:cViewPr varScale="1">
        <p:scale>
          <a:sx n="102" d="100"/>
          <a:sy n="102" d="100"/>
        </p:scale>
        <p:origin x="9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88389-0504-42E6-B9A0-F9AFA8C53A82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0F256-2A0F-4F03-B248-324CF0BD8A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92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61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24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자코비안 </a:t>
            </a:r>
            <a:r>
              <a:rPr lang="en-US" altLang="ko-KR"/>
              <a:t>Matrix</a:t>
            </a:r>
            <a:r>
              <a:rPr lang="ko-KR" altLang="en-US"/>
              <a:t>가 </a:t>
            </a:r>
            <a:r>
              <a:rPr lang="en-US" altLang="ko-KR"/>
              <a:t>data dimension</a:t>
            </a:r>
            <a:r>
              <a:rPr lang="ko-KR" altLang="en-US"/>
              <a:t>이 커지면 계산이 어렵다는 단점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928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Variational inference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89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3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41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644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18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459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468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63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확률분포의 조건</a:t>
            </a:r>
            <a:endParaRPr lang="en-US" altLang="ko-KR"/>
          </a:p>
          <a:p>
            <a:r>
              <a:rPr lang="en-US" altLang="ko-KR"/>
              <a:t>0</a:t>
            </a:r>
            <a:r>
              <a:rPr lang="ko-KR" altLang="en-US"/>
              <a:t>이상</a:t>
            </a:r>
            <a:r>
              <a:rPr lang="en-US" altLang="ko-KR"/>
              <a:t>, </a:t>
            </a:r>
            <a:r>
              <a:rPr lang="ko-KR" altLang="en-US"/>
              <a:t>합이</a:t>
            </a:r>
            <a:r>
              <a:rPr lang="en-US" altLang="ko-KR"/>
              <a:t>1</a:t>
            </a:r>
          </a:p>
          <a:p>
            <a:r>
              <a:rPr lang="en-US" altLang="ko-KR"/>
              <a:t>0 </a:t>
            </a:r>
            <a:r>
              <a:rPr lang="ko-KR" altLang="en-US"/>
              <a:t>이상인 것은 아무렇게나 잘 정할수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38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7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97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354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924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467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096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65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0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오일러</a:t>
            </a:r>
            <a:r>
              <a:rPr lang="en-US" altLang="ko-KR"/>
              <a:t>-</a:t>
            </a:r>
            <a:r>
              <a:rPr lang="ko-KR" altLang="en-US"/>
              <a:t>마루야마 방법</a:t>
            </a:r>
            <a:r>
              <a:rPr lang="en-US" altLang="ko-KR"/>
              <a:t>: SDE</a:t>
            </a:r>
            <a:r>
              <a:rPr lang="ko-KR" altLang="en-US"/>
              <a:t>를 근사하기 위한 이산화된 형태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93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SMLD</a:t>
            </a:r>
            <a:r>
              <a:rPr lang="ko-KR" altLang="en-US"/>
              <a:t>와 </a:t>
            </a:r>
            <a:r>
              <a:rPr lang="en-US" altLang="ko-KR"/>
              <a:t>DDPM</a:t>
            </a:r>
            <a:r>
              <a:rPr lang="ko-KR" altLang="en-US"/>
              <a:t>의 </a:t>
            </a:r>
            <a:r>
              <a:rPr lang="en-US" altLang="ko-KR"/>
              <a:t>Markov chain</a:t>
            </a:r>
            <a:r>
              <a:rPr lang="ko-KR" altLang="en-US"/>
              <a:t>을 이용한 </a:t>
            </a:r>
            <a:r>
              <a:rPr lang="en-US" altLang="ko-KR"/>
              <a:t>noise perturbation </a:t>
            </a:r>
            <a:r>
              <a:rPr lang="ko-KR" altLang="en-US"/>
              <a:t>방식은 다음과 같은 수식이고</a:t>
            </a:r>
            <a:r>
              <a:rPr lang="en-US" altLang="ko-KR"/>
              <a:t>,</a:t>
            </a:r>
          </a:p>
          <a:p>
            <a:r>
              <a:rPr lang="ko-KR" altLang="en-US"/>
              <a:t>이것은 밑의 </a:t>
            </a:r>
            <a:r>
              <a:rPr lang="en-US" altLang="ko-KR"/>
              <a:t>forward sde</a:t>
            </a:r>
            <a:r>
              <a:rPr lang="ko-KR" altLang="en-US"/>
              <a:t>를 푸는것과 동일하다</a:t>
            </a:r>
            <a:r>
              <a:rPr lang="en-US" altLang="ko-KR"/>
              <a:t>.</a:t>
            </a:r>
          </a:p>
          <a:p>
            <a:r>
              <a:rPr lang="ko-KR" altLang="en-US"/>
              <a:t>그렇다면 </a:t>
            </a:r>
            <a:r>
              <a:rPr lang="en-US" altLang="ko-KR"/>
              <a:t>forward sde</a:t>
            </a:r>
            <a:r>
              <a:rPr lang="ko-KR" altLang="en-US"/>
              <a:t>에 대응하는 </a:t>
            </a:r>
            <a:r>
              <a:rPr lang="en-US" altLang="ko-KR"/>
              <a:t>reverse sde</a:t>
            </a:r>
            <a:r>
              <a:rPr lang="ko-KR" altLang="en-US"/>
              <a:t>의 수식에 모든것을 집어넣으면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51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000"/>
              <a:t>그렇다면 나머지 </a:t>
            </a:r>
            <a:r>
              <a:rPr lang="en-US" altLang="ko-KR" sz="1000"/>
              <a:t>1</a:t>
            </a:r>
            <a:r>
              <a:rPr lang="ko-KR" altLang="en-US" sz="1000"/>
              <a:t>로 만드는 것이 필요한데 분모에 분자함수의 합</a:t>
            </a:r>
            <a:r>
              <a:rPr lang="en-US" altLang="ko-KR" sz="1000"/>
              <a:t>(</a:t>
            </a:r>
            <a:r>
              <a:rPr lang="ko-KR" altLang="en-US" sz="1000"/>
              <a:t>적분</a:t>
            </a:r>
            <a:r>
              <a:rPr lang="en-US" altLang="ko-KR" sz="1000"/>
              <a:t>, volume)</a:t>
            </a:r>
            <a:r>
              <a:rPr lang="ko-KR" altLang="en-US" sz="1000"/>
              <a:t>을 더해주는 꼴로 만들수 있다</a:t>
            </a:r>
            <a:r>
              <a:rPr lang="en-US" altLang="ko-KR" sz="1000"/>
              <a:t>.</a:t>
            </a:r>
          </a:p>
          <a:p>
            <a:r>
              <a:rPr lang="en-US" altLang="ko-KR" sz="1000"/>
              <a:t>gaussian, exponential </a:t>
            </a:r>
            <a:r>
              <a:rPr lang="ko-KR" altLang="en-US" sz="1000"/>
              <a:t>분포등이 이런식으로 구성되어있다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961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03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99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685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18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189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061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4823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69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0590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816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최종적으로 </a:t>
            </a:r>
            <a:r>
              <a:rPr lang="en-US" altLang="ko-KR"/>
              <a:t>exponential(f(x)) </a:t>
            </a:r>
            <a:r>
              <a:rPr lang="ko-KR" altLang="en-US"/>
              <a:t>꼴로 만들 수 있는데</a:t>
            </a:r>
            <a:r>
              <a:rPr lang="en-US" altLang="ko-KR"/>
              <a:t>, exponential</a:t>
            </a:r>
            <a:r>
              <a:rPr lang="ko-KR" altLang="en-US"/>
              <a:t>을 사용한 이유는</a:t>
            </a:r>
            <a:r>
              <a:rPr lang="en-US" altLang="ko-KR"/>
              <a:t>.</a:t>
            </a:r>
          </a:p>
          <a:p>
            <a:r>
              <a:rPr lang="ko-KR" altLang="en-US"/>
              <a:t>다음과 같이 </a:t>
            </a:r>
            <a:r>
              <a:rPr lang="en-US" altLang="ko-KR"/>
              <a:t>3</a:t>
            </a:r>
            <a:r>
              <a:rPr lang="ko-KR" altLang="en-US"/>
              <a:t>가지 이유가 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649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1488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529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6799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48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351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9165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1640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8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963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76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786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644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0F256-2A0F-4F03-B248-324CF0BD8A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34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4FAE756-B4DB-4B7E-9B37-BF1FE1358C7E}"/>
              </a:ext>
            </a:extLst>
          </p:cNvPr>
          <p:cNvCxnSpPr>
            <a:cxnSpLocks/>
          </p:cNvCxnSpPr>
          <p:nvPr userDrawn="1"/>
        </p:nvCxnSpPr>
        <p:spPr>
          <a:xfrm>
            <a:off x="2795771" y="1643923"/>
            <a:ext cx="6600458" cy="0"/>
          </a:xfrm>
          <a:prstGeom prst="line">
            <a:avLst/>
          </a:prstGeom>
          <a:ln w="3175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 descr="COVID-19 time-dependent reproduction rate - MI2RL">
            <a:extLst>
              <a:ext uri="{FF2B5EF4-FFF2-40B4-BE49-F238E27FC236}">
                <a16:creationId xmlns:a16="http://schemas.microsoft.com/office/drawing/2014/main" id="{A3441F71-4505-4B67-8F2E-9BEE86CB74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04" y="175716"/>
            <a:ext cx="1710780" cy="41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87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B1F96C-5CAF-449D-9152-A4A4D320DB16}"/>
              </a:ext>
            </a:extLst>
          </p:cNvPr>
          <p:cNvCxnSpPr>
            <a:cxnSpLocks/>
          </p:cNvCxnSpPr>
          <p:nvPr userDrawn="1"/>
        </p:nvCxnSpPr>
        <p:spPr>
          <a:xfrm>
            <a:off x="2554698" y="1783079"/>
            <a:ext cx="2931702" cy="0"/>
          </a:xfrm>
          <a:prstGeom prst="line">
            <a:avLst/>
          </a:prstGeom>
          <a:ln w="3175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432E72-4520-470B-B60D-988EDCA159C3}"/>
              </a:ext>
            </a:extLst>
          </p:cNvPr>
          <p:cNvSpPr txBox="1"/>
          <p:nvPr userDrawn="1"/>
        </p:nvSpPr>
        <p:spPr>
          <a:xfrm>
            <a:off x="2485505" y="1243233"/>
            <a:ext cx="1770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</a:p>
        </p:txBody>
      </p:sp>
      <p:sp>
        <p:nvSpPr>
          <p:cNvPr id="13" name="바닥글 개체 틀 14">
            <a:extLst>
              <a:ext uri="{FF2B5EF4-FFF2-40B4-BE49-F238E27FC236}">
                <a16:creationId xmlns:a16="http://schemas.microsoft.com/office/drawing/2014/main" id="{0CF0461B-5319-43F1-BD12-11EEB056A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77386" y="6242215"/>
            <a:ext cx="903316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14" name="슬라이드 번호 개체 틀 17">
            <a:extLst>
              <a:ext uri="{FF2B5EF4-FFF2-40B4-BE49-F238E27FC236}">
                <a16:creationId xmlns:a16="http://schemas.microsoft.com/office/drawing/2014/main" id="{A2D57BEB-0827-4D45-8139-D769B35D0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5225" y="6242215"/>
            <a:ext cx="7416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191F4B7-F7D9-444D-A825-F46656426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2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789AEA-EB90-4FD3-9204-B21C2F428EAA}"/>
              </a:ext>
            </a:extLst>
          </p:cNvPr>
          <p:cNvCxnSpPr>
            <a:cxnSpLocks/>
          </p:cNvCxnSpPr>
          <p:nvPr userDrawn="1"/>
        </p:nvCxnSpPr>
        <p:spPr>
          <a:xfrm>
            <a:off x="8961120" y="696814"/>
            <a:ext cx="2954657" cy="0"/>
          </a:xfrm>
          <a:prstGeom prst="line">
            <a:avLst/>
          </a:prstGeom>
          <a:ln w="254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108D589-4F69-46B6-A242-F24E0F5E5A9F}"/>
              </a:ext>
            </a:extLst>
          </p:cNvPr>
          <p:cNvCxnSpPr>
            <a:cxnSpLocks/>
          </p:cNvCxnSpPr>
          <p:nvPr userDrawn="1"/>
        </p:nvCxnSpPr>
        <p:spPr>
          <a:xfrm>
            <a:off x="8961120" y="267285"/>
            <a:ext cx="2954657" cy="0"/>
          </a:xfrm>
          <a:prstGeom prst="line">
            <a:avLst/>
          </a:prstGeom>
          <a:ln w="254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바닥글 개체 틀 14">
            <a:extLst>
              <a:ext uri="{FF2B5EF4-FFF2-40B4-BE49-F238E27FC236}">
                <a16:creationId xmlns:a16="http://schemas.microsoft.com/office/drawing/2014/main" id="{FED1840B-C53C-453C-B347-3EC212965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977386" y="6242215"/>
            <a:ext cx="903316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26" name="슬라이드 번호 개체 틀 17">
            <a:extLst>
              <a:ext uri="{FF2B5EF4-FFF2-40B4-BE49-F238E27FC236}">
                <a16:creationId xmlns:a16="http://schemas.microsoft.com/office/drawing/2014/main" id="{1704B15F-A2F4-4D76-835E-41240306F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65225" y="6242215"/>
            <a:ext cx="7416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B191F4B7-F7D9-444D-A825-F46656426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87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C516629-60F9-403F-920E-7BD9617BE1D2}"/>
              </a:ext>
            </a:extLst>
          </p:cNvPr>
          <p:cNvCxnSpPr/>
          <p:nvPr userDrawn="1"/>
        </p:nvCxnSpPr>
        <p:spPr>
          <a:xfrm>
            <a:off x="3634154" y="2836435"/>
            <a:ext cx="4923692" cy="0"/>
          </a:xfrm>
          <a:prstGeom prst="line">
            <a:avLst/>
          </a:prstGeom>
          <a:ln w="508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BBE62E-0797-4B94-A935-8C823368A6C3}"/>
              </a:ext>
            </a:extLst>
          </p:cNvPr>
          <p:cNvCxnSpPr/>
          <p:nvPr userDrawn="1"/>
        </p:nvCxnSpPr>
        <p:spPr>
          <a:xfrm>
            <a:off x="3634154" y="4021564"/>
            <a:ext cx="4923692" cy="0"/>
          </a:xfrm>
          <a:prstGeom prst="line">
            <a:avLst/>
          </a:prstGeom>
          <a:ln w="50800">
            <a:solidFill>
              <a:srgbClr val="3937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02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120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44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6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개체 틀 13">
            <a:extLst>
              <a:ext uri="{FF2B5EF4-FFF2-40B4-BE49-F238E27FC236}">
                <a16:creationId xmlns:a16="http://schemas.microsoft.com/office/drawing/2014/main" id="{F13EEE4B-E5A9-441C-ADDB-D76B3017B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2CF7D9D-B8EC-4318-B78B-8690CFD4B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6" name="날짜 개체 틀 15">
            <a:extLst>
              <a:ext uri="{FF2B5EF4-FFF2-40B4-BE49-F238E27FC236}">
                <a16:creationId xmlns:a16="http://schemas.microsoft.com/office/drawing/2014/main" id="{8CE9B1E4-6D18-445F-8186-0D9983E4C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69FF4601-12C0-4C30-915E-51F8987ED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5D249117-E924-4101-A61C-EEB0EAC2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1F4B7-F7D9-444D-A825-F46656426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21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7" r:id="rId5"/>
    <p:sldLayoutId id="2147483656" r:id="rId6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5.jpeg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jp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8.jpg"/><Relationship Id="rId12" Type="http://schemas.openxmlformats.org/officeDocument/2006/relationships/image" Target="../media/image5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7.jpg"/><Relationship Id="rId11" Type="http://schemas.openxmlformats.org/officeDocument/2006/relationships/image" Target="../media/image54.png"/><Relationship Id="rId5" Type="http://schemas.openxmlformats.org/officeDocument/2006/relationships/image" Target="../media/image56.png"/><Relationship Id="rId10" Type="http://schemas.openxmlformats.org/officeDocument/2006/relationships/image" Target="../media/image53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22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0244D1-9F96-4E76-8897-74150922426B}"/>
              </a:ext>
            </a:extLst>
          </p:cNvPr>
          <p:cNvSpPr txBox="1"/>
          <p:nvPr/>
        </p:nvSpPr>
        <p:spPr>
          <a:xfrm>
            <a:off x="2921423" y="922789"/>
            <a:ext cx="6349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</a:t>
            </a:r>
            <a:r>
              <a:rPr lang="ko-KR" altLang="en-US" sz="20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0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Generative Modeling Through Stochastic Differential Equations</a:t>
            </a:r>
            <a:endParaRPr lang="ko-KR" altLang="en-US" sz="20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6E423-7CA1-449E-9E9C-2BB4A96D36CF}"/>
              </a:ext>
            </a:extLst>
          </p:cNvPr>
          <p:cNvSpPr txBox="1"/>
          <p:nvPr/>
        </p:nvSpPr>
        <p:spPr>
          <a:xfrm>
            <a:off x="7147420" y="1705308"/>
            <a:ext cx="2325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김지환</a:t>
            </a:r>
          </a:p>
        </p:txBody>
      </p:sp>
    </p:spTree>
    <p:extLst>
      <p:ext uri="{BB962C8B-B14F-4D97-AF65-F5344CB8AC3E}">
        <p14:creationId xmlns:p14="http://schemas.microsoft.com/office/powerpoint/2010/main" val="10544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https://yang-song.net/blog/2021/score/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BE319E-14A0-4973-AD11-4E0FB66F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8" y="2374632"/>
            <a:ext cx="7259063" cy="3324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952CB0-17CC-48CB-A510-8EDD9E07B4F0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DEB55-1B8E-42E6-9596-475A93788D9A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 matching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D2960-5039-4656-8DEE-7B78AB50D243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7D53D-1C3E-41C7-BD95-1CD5F0718BF7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277856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https://yang-song.net/blog/2021/score/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9B894-B051-407A-8436-C268CBEB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2496871"/>
            <a:ext cx="6897063" cy="2734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C166A-7ED3-410E-B582-1A1088859C34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5AA4E1-4E5F-420E-9A25-F900FC0D7027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 matching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A0556-3987-4A75-898F-9379AA838FB9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240172-1237-4A64-AD52-174294BAD65A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365289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https://yang-song.net/blog/2021/score/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A9B894-B051-407A-8436-C268CBEB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2496871"/>
            <a:ext cx="6897063" cy="273405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85F29E-FC8E-4EC8-90EC-D22A2290F441}"/>
              </a:ext>
            </a:extLst>
          </p:cNvPr>
          <p:cNvSpPr/>
          <p:nvPr/>
        </p:nvSpPr>
        <p:spPr>
          <a:xfrm>
            <a:off x="5144757" y="3727939"/>
            <a:ext cx="1235947" cy="371790"/>
          </a:xfrm>
          <a:prstGeom prst="rect">
            <a:avLst/>
          </a:prstGeom>
          <a:solidFill>
            <a:srgbClr val="FFFF99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B990E-AAAA-4D82-AFB1-909ACB9D4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102" y="3106239"/>
            <a:ext cx="3181794" cy="390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F2C0D-BF85-477C-AB1D-BBF29571C1B0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33F505-3826-4A8A-8844-658E42258CFC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 matching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C11D4A-5808-4996-8CC7-95C014891C43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62E4DF-16E0-4A45-8740-E5E486F31E31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422693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https://yang-song.net/blog/2021/score/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2BAD0E-7490-4597-A83C-F5B6EEF6B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"/>
          <a:stretch/>
        </p:blipFill>
        <p:spPr>
          <a:xfrm>
            <a:off x="4117715" y="1765295"/>
            <a:ext cx="4941298" cy="2002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CBC4D3-735F-43BA-8CD6-44C74E06AA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0"/>
          <a:stretch/>
        </p:blipFill>
        <p:spPr>
          <a:xfrm>
            <a:off x="4117715" y="4193703"/>
            <a:ext cx="4412320" cy="17688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2770F19-8356-4BE2-9F7A-3945137D0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715" y="6006614"/>
            <a:ext cx="2988548" cy="227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F5F3F-4EFF-4B66-85A8-45F22A29D45A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EF2248-D28C-4263-AFD7-88BF8424FB5F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 matching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2357C8-9A37-4A75-A568-AF52756BC4D8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FAA19-407F-43F7-936B-EABE9A3D32CF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1594906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https://yang-song.net/blog/2021/score/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68AD91-D576-400D-905E-43E0EDEF3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72"/>
          <a:stretch/>
        </p:blipFill>
        <p:spPr>
          <a:xfrm>
            <a:off x="3889840" y="2103376"/>
            <a:ext cx="4412320" cy="9231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1913480-6593-4A0C-ABA2-39037C143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107" y="3085407"/>
            <a:ext cx="4535784" cy="76302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09F35A10-627C-4AA7-A87F-CA1022EC1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522" y="4175796"/>
            <a:ext cx="3756953" cy="702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1462D9-7ED3-4A45-9FF2-A0A34F0FC891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93388A-463F-40C9-823B-739B9AD07E8F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 matching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5F4170-5763-42B6-83A0-48A8CF2E6403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18955-25AB-4731-937C-54299F3B435B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278074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B8F0FE-8794-4C43-8DC2-0D325C7423EE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Denoising score matching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https://deepgenerativemodels.github.io/syllabus.html</a:t>
            </a:r>
            <a:endParaRPr lang="ko-KR" altLang="en-US" sz="1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CD0782-BEFA-4420-A2AA-86C72EE8F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664" y="2244075"/>
            <a:ext cx="7112671" cy="3948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496733-2A89-4494-9D84-7910AF5229A2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BF104A-DF46-4325-AF95-E81E9A2DE83A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67038-8D86-483B-A517-A88E5038DA9C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3922974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https://deepgenerativemodels.github.io/syllabus.html</a:t>
            </a:r>
            <a:endParaRPr lang="ko-KR" altLang="en-US" sz="1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C154D9-0C77-48DE-8A8D-ED9EFFFE9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255" y="2241361"/>
            <a:ext cx="7449489" cy="3647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97D795-F113-44DF-8A51-179CFD5F139C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EF0CC-42A9-4FEF-BB9B-978A80C27C9D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Denoising score matching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851F8-3FD1-4372-B302-8771BD06AE0C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5381A-D49A-4FF7-B624-820E61818AE8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337114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B8F0FE-8794-4C43-8DC2-0D325C7423EE}"/>
              </a:ext>
            </a:extLst>
          </p:cNvPr>
          <p:cNvSpPr txBox="1"/>
          <p:nvPr/>
        </p:nvSpPr>
        <p:spPr>
          <a:xfrm>
            <a:off x="496776" y="1371985"/>
            <a:ext cx="10704624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Objective function 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Langevin dynamics sampling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0C0004-8EA7-44E5-BFCE-51320D32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94" y="2486985"/>
            <a:ext cx="5688811" cy="8289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13BE45-4A0A-46C6-BCBC-FC9C392FF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733" y="3623913"/>
            <a:ext cx="4172532" cy="5620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C7595F-B3E0-4729-87E1-5FA7361DF4CA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ACB4F8-DB4D-426B-8F3E-12419E1799BE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F7DF2-565B-4673-97F1-9FD0460229D1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145566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B8F0FE-8794-4C43-8DC2-0D325C7423EE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density 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낮은 곳에서의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 estimation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정확하지 않음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2F5C73-DDA6-4363-BA1B-C08EAB68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061" y="2654180"/>
            <a:ext cx="7908053" cy="266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6BA13-B48E-4A1B-A0DE-9E5AB3A43873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https://yang-song.net/blog/2021/score/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F20DB-9EDE-404E-9E99-BFF96D611737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25768-4A6A-46A8-9FB2-495BEC8AD162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218E2-568C-4E95-A891-B500FCB6CFD5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313396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46BA13-B48E-4A1B-A0DE-9E5AB3A43873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https://yang-song.net/blog/2021/score/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ACAD0D-EECE-43F4-A493-6BB3AAAF7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041" y="2771955"/>
            <a:ext cx="5537917" cy="33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A3CEC9-07C6-4B74-A67C-E3D76A0BC87E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01672-1BC0-4AC8-A5B6-F2EE44D0F34C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C624A-8619-47D4-9347-C8B128466C07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CCBB9-F731-408C-8497-58B91D53A35F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 perturbation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다양하게 주고 해당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noise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잘 맞추도록 모델을 학습하자</a:t>
            </a: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할때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sigma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점점 줄여가며 정확하게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337624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80D67F-752E-47B7-AF84-91BA6467218D}"/>
              </a:ext>
            </a:extLst>
          </p:cNvPr>
          <p:cNvSpPr txBox="1"/>
          <p:nvPr/>
        </p:nvSpPr>
        <p:spPr>
          <a:xfrm>
            <a:off x="2490043" y="1962226"/>
            <a:ext cx="5628720" cy="2079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Background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SMLD</a:t>
            </a: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DDPM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Score SDE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74658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B8F0FE-8794-4C43-8DC2-0D325C7423EE}"/>
              </a:ext>
            </a:extLst>
          </p:cNvPr>
          <p:cNvSpPr txBox="1"/>
          <p:nvPr/>
        </p:nvSpPr>
        <p:spPr>
          <a:xfrm>
            <a:off x="496776" y="1371985"/>
            <a:ext cx="10704624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Objective function</a:t>
            </a:r>
          </a:p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Annealed Langevin dynamics.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6BA13-B48E-4A1B-A0DE-9E5AB3A43873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https://yang-song.net/blog/2021/score/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DFADA4-E1C9-4435-8E79-5C3D31D3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6" y="2477556"/>
            <a:ext cx="4391638" cy="847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A823BA-6B35-491F-B602-6931EA274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92" y="1919986"/>
            <a:ext cx="4599289" cy="3407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E53EB10-88F3-4AF9-BB7D-24EB9983576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F15FD-4C9A-4070-B048-5FF9DF52C9C6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DD2BA1-B5DA-AAA0-83C5-727E9929E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8575" y="3429000"/>
            <a:ext cx="5442908" cy="189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133D7-30E7-42C5-8131-F79FE93BAD70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971889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3EB10-88F3-4AF9-BB7D-24EB9983576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F15FD-4C9A-4070-B048-5FF9DF52C9C6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Denoising Diffusion Probablistic Models (DDPM)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17F76-6D49-4DDF-B8C5-266985CDF5C4}"/>
              </a:ext>
            </a:extLst>
          </p:cNvPr>
          <p:cNvSpPr txBox="1"/>
          <p:nvPr/>
        </p:nvSpPr>
        <p:spPr>
          <a:xfrm>
            <a:off x="496776" y="1371985"/>
            <a:ext cx="10704624" cy="15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Forward process: q(x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t-1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이미지에 노이즈를 추가해주는 것</a:t>
            </a: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 Process: p(x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t-1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),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노이즈를 제거하는 것</a:t>
            </a: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Markov Chain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가정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&amp;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분포를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distribution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3C7A679-7416-4CCE-882D-82DDE06C92A9}"/>
              </a:ext>
            </a:extLst>
          </p:cNvPr>
          <p:cNvGrpSpPr/>
          <p:nvPr/>
        </p:nvGrpSpPr>
        <p:grpSpPr>
          <a:xfrm>
            <a:off x="6234725" y="3185437"/>
            <a:ext cx="4203723" cy="1431023"/>
            <a:chOff x="536968" y="2959315"/>
            <a:chExt cx="4203723" cy="14310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D224FF9-3FDC-4A55-B823-084703EF0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25"/>
            <a:stretch/>
          </p:blipFill>
          <p:spPr>
            <a:xfrm>
              <a:off x="597259" y="2959315"/>
              <a:ext cx="1864587" cy="27264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BAE4FD0-35CC-44D6-8905-0540EA955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211" y="3971180"/>
              <a:ext cx="4153480" cy="41915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74AAB13-D490-473D-9918-D3C17CA00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968" y="3296376"/>
              <a:ext cx="3200847" cy="70494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0342DC6-1C66-4EFC-968B-C6000CA1AC4A}"/>
              </a:ext>
            </a:extLst>
          </p:cNvPr>
          <p:cNvGrpSpPr/>
          <p:nvPr/>
        </p:nvGrpSpPr>
        <p:grpSpPr>
          <a:xfrm>
            <a:off x="1202541" y="2901478"/>
            <a:ext cx="3753374" cy="1773355"/>
            <a:chOff x="579543" y="2914332"/>
            <a:chExt cx="3753374" cy="177335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8C0F53-56ED-403E-ABF9-5DB4C69B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543" y="3567528"/>
              <a:ext cx="3753374" cy="66684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BF75522-5CC5-4100-83E0-2BCECC8C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543" y="2914332"/>
              <a:ext cx="2715004" cy="781159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AF15D0DC-578F-4549-90E0-6DD91EC7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87" y="4163739"/>
              <a:ext cx="3477110" cy="523948"/>
            </a:xfrm>
            <a:prstGeom prst="rect">
              <a:avLst/>
            </a:prstGeom>
          </p:spPr>
        </p:pic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5B2A6A-D42A-4612-98FA-6885339AEABD}"/>
              </a:ext>
            </a:extLst>
          </p:cNvPr>
          <p:cNvCxnSpPr/>
          <p:nvPr/>
        </p:nvCxnSpPr>
        <p:spPr>
          <a:xfrm>
            <a:off x="6335208" y="4576268"/>
            <a:ext cx="40045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D10D6F-7142-4B83-B4FE-0ED405A835EE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965780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3EB10-88F3-4AF9-BB7D-24EB9983576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F15FD-4C9A-4070-B048-5FF9DF52C9C6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Denoising Diffusion Probablistic Models (DDPM)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17F76-6D49-4DDF-B8C5-266985CDF5C4}"/>
              </a:ext>
            </a:extLst>
          </p:cNvPr>
          <p:cNvSpPr txBox="1"/>
          <p:nvPr/>
        </p:nvSpPr>
        <p:spPr>
          <a:xfrm>
            <a:off x="496776" y="1371985"/>
            <a:ext cx="10704624" cy="11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 p(x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t-1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어떻게 학습시킬 것인가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L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vlb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최소화 하는 식을 통해 모델링</a:t>
            </a: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q(x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t-1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수식으로 구할수 있으니 딥러닝 모델을 이용해 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p(x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t-1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만들고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둘의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mean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최소화 </a:t>
            </a:r>
            <a:b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(DDPM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variance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고정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이후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variance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학습하는 모델도 존재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AF473E0-82C4-407B-9BAB-B4CE3B78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71" y="3428999"/>
            <a:ext cx="4502722" cy="197645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D7EF9E0-36BF-4CC4-B8B7-BE035EC1B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088" y="2568782"/>
            <a:ext cx="5048138" cy="370811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3C5836C-635F-4492-8E60-467C0F2CEE16}"/>
              </a:ext>
            </a:extLst>
          </p:cNvPr>
          <p:cNvSpPr txBox="1"/>
          <p:nvPr/>
        </p:nvSpPr>
        <p:spPr>
          <a:xfrm>
            <a:off x="0" y="6611779"/>
            <a:ext cx="60943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https://lilianweng.github.io/posts/2021-07-11-diffusion-models/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FAD72-08A7-47D1-91AC-AB080E10A21C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10CC2E-D46B-52A0-DA6D-DB388E516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615" y="1086678"/>
            <a:ext cx="3286877" cy="3317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736482-B544-2F54-5D9F-2ECA6E6647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7865" y="780747"/>
            <a:ext cx="3128358" cy="258165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A12A6EE-93D7-212C-3996-85D1C688581A}"/>
              </a:ext>
            </a:extLst>
          </p:cNvPr>
          <p:cNvCxnSpPr>
            <a:cxnSpLocks/>
          </p:cNvCxnSpPr>
          <p:nvPr/>
        </p:nvCxnSpPr>
        <p:spPr>
          <a:xfrm>
            <a:off x="10751419" y="1038912"/>
            <a:ext cx="78927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C3422-989A-DDBC-5132-A75F0C119DA5}"/>
              </a:ext>
            </a:extLst>
          </p:cNvPr>
          <p:cNvCxnSpPr>
            <a:cxnSpLocks/>
          </p:cNvCxnSpPr>
          <p:nvPr/>
        </p:nvCxnSpPr>
        <p:spPr>
          <a:xfrm>
            <a:off x="10502590" y="1362460"/>
            <a:ext cx="789271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110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3EB10-88F3-4AF9-BB7D-24EB9983576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F15FD-4C9A-4070-B048-5FF9DF52C9C6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Denoising Diffusion Probablistic Models (DDPM)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17F76-6D49-4DDF-B8C5-266985CDF5C4}"/>
              </a:ext>
            </a:extLst>
          </p:cNvPr>
          <p:cNvSpPr txBox="1"/>
          <p:nvPr/>
        </p:nvSpPr>
        <p:spPr>
          <a:xfrm>
            <a:off x="496776" y="1371985"/>
            <a:ext cx="10704624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q(x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t-1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|x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베이즈정리와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Normal distribution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분포를 정리해서 계산됨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19B095B-6964-4FE9-80A1-24E8B672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08" y="2118387"/>
            <a:ext cx="3924848" cy="32389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7C2DA0-1B34-4723-B03F-61ABAE4F9536}"/>
              </a:ext>
            </a:extLst>
          </p:cNvPr>
          <p:cNvGrpSpPr/>
          <p:nvPr/>
        </p:nvGrpSpPr>
        <p:grpSpPr>
          <a:xfrm>
            <a:off x="8965659" y="2153289"/>
            <a:ext cx="2854312" cy="904242"/>
            <a:chOff x="536968" y="2959315"/>
            <a:chExt cx="4203723" cy="143102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EE57EC4-59BE-4A00-9DFB-2DE9239C6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325"/>
            <a:stretch/>
          </p:blipFill>
          <p:spPr>
            <a:xfrm>
              <a:off x="597259" y="2959315"/>
              <a:ext cx="1864587" cy="27264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CA980D3-E803-4484-8330-956B89039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211" y="3971180"/>
              <a:ext cx="4153480" cy="41915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CC146DE-E62E-4C35-A6FA-475825353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968" y="3296376"/>
              <a:ext cx="3200847" cy="70494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C71E35-7478-4E3A-8C4A-CC60A528446B}"/>
              </a:ext>
            </a:extLst>
          </p:cNvPr>
          <p:cNvGrpSpPr/>
          <p:nvPr/>
        </p:nvGrpSpPr>
        <p:grpSpPr>
          <a:xfrm>
            <a:off x="8945502" y="800931"/>
            <a:ext cx="2509890" cy="1228758"/>
            <a:chOff x="579543" y="2914332"/>
            <a:chExt cx="3753374" cy="177335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A5B04CA-94BC-4965-9C62-81692A66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543" y="3567528"/>
              <a:ext cx="3753374" cy="66684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568B61A-EBAE-43CE-8A99-CF7CAE01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543" y="2914332"/>
              <a:ext cx="2715004" cy="78115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6ABCAC7-BA00-46EF-A37C-D058CA3E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687" y="4163739"/>
              <a:ext cx="3477110" cy="523948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C3E4EC28-5B2D-4993-B5EC-F89CC71E89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646" y="2544569"/>
            <a:ext cx="6782747" cy="628738"/>
          </a:xfrm>
          <a:prstGeom prst="rect">
            <a:avLst/>
          </a:prstGeom>
        </p:spPr>
      </p:pic>
      <p:pic>
        <p:nvPicPr>
          <p:cNvPr id="44" name="그림 43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3E896377-F2C5-42EB-9122-AE94C8482C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6" y="3269023"/>
            <a:ext cx="7145173" cy="26198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CE2843-A818-4F07-9449-40888F645674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359122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3EB10-88F3-4AF9-BB7D-24EB9983576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F15FD-4C9A-4070-B048-5FF9DF52C9C6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Denoising Diffusion Probablistic Models (DDPM)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17F76-6D49-4DDF-B8C5-266985CDF5C4}"/>
              </a:ext>
            </a:extLst>
          </p:cNvPr>
          <p:cNvSpPr txBox="1"/>
          <p:nvPr/>
        </p:nvSpPr>
        <p:spPr>
          <a:xfrm>
            <a:off x="496776" y="1371985"/>
            <a:ext cx="7483442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Reparameterization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trick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X</a:t>
            </a:r>
            <a:r>
              <a:rPr lang="en-US" altLang="ko-KR" sz="1200" baseline="-250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표현 가능</a:t>
            </a: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DDPM Loss function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47C2DA0-1B34-4723-B03F-61ABAE4F9536}"/>
              </a:ext>
            </a:extLst>
          </p:cNvPr>
          <p:cNvGrpSpPr/>
          <p:nvPr/>
        </p:nvGrpSpPr>
        <p:grpSpPr>
          <a:xfrm>
            <a:off x="8965659" y="2153289"/>
            <a:ext cx="2854312" cy="904242"/>
            <a:chOff x="536968" y="2959315"/>
            <a:chExt cx="4203723" cy="1431023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EE57EC4-59BE-4A00-9DFB-2DE9239C6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25"/>
            <a:stretch/>
          </p:blipFill>
          <p:spPr>
            <a:xfrm>
              <a:off x="597259" y="2959315"/>
              <a:ext cx="1864587" cy="272649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CA980D3-E803-4484-8330-956B89039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211" y="3971180"/>
              <a:ext cx="4153480" cy="419158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CC146DE-E62E-4C35-A6FA-475825353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968" y="3296376"/>
              <a:ext cx="3200847" cy="704948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DC71E35-7478-4E3A-8C4A-CC60A528446B}"/>
              </a:ext>
            </a:extLst>
          </p:cNvPr>
          <p:cNvGrpSpPr/>
          <p:nvPr/>
        </p:nvGrpSpPr>
        <p:grpSpPr>
          <a:xfrm>
            <a:off x="8945502" y="800931"/>
            <a:ext cx="2509890" cy="1228758"/>
            <a:chOff x="579543" y="2914332"/>
            <a:chExt cx="3753374" cy="1773355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A5B04CA-94BC-4965-9C62-81692A662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9543" y="3567528"/>
              <a:ext cx="3753374" cy="66684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4568B61A-EBAE-43CE-8A99-CF7CAE01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543" y="2914332"/>
              <a:ext cx="2715004" cy="781159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66ABCAC7-BA00-46EF-A37C-D058CA3E4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687" y="4163739"/>
              <a:ext cx="3477110" cy="523948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F3F23FC-B161-4B45-9345-645507241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1" y="2460561"/>
            <a:ext cx="7335283" cy="346045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5714756-C801-4BE2-AF36-D9312F1C2E4B}"/>
              </a:ext>
            </a:extLst>
          </p:cNvPr>
          <p:cNvCxnSpPr>
            <a:cxnSpLocks/>
          </p:cNvCxnSpPr>
          <p:nvPr/>
        </p:nvCxnSpPr>
        <p:spPr>
          <a:xfrm>
            <a:off x="8999774" y="1929206"/>
            <a:ext cx="220162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D07D70-1842-4FCE-8564-416C5E5C8944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CD8D03-2EF6-4EEC-8900-2CAA508F64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381" y="5921011"/>
            <a:ext cx="5998130" cy="72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3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3EB10-88F3-4AF9-BB7D-24EB9983576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F15FD-4C9A-4070-B048-5FF9DF52C9C6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Denoising Diffusion Probablistic Models (DDPM)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17F76-6D49-4DDF-B8C5-266985CDF5C4}"/>
              </a:ext>
            </a:extLst>
          </p:cNvPr>
          <p:cNvSpPr txBox="1"/>
          <p:nvPr/>
        </p:nvSpPr>
        <p:spPr>
          <a:xfrm>
            <a:off x="496776" y="1371985"/>
            <a:ext cx="10704624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&amp; Sampling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E4051B-EDE3-410E-B94E-600A82E20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160" y="2003985"/>
            <a:ext cx="8811855" cy="20957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D81391-2729-4CF7-AC9C-C7008F29F0D3}"/>
              </a:ext>
            </a:extLst>
          </p:cNvPr>
          <p:cNvSpPr txBox="1"/>
          <p:nvPr/>
        </p:nvSpPr>
        <p:spPr>
          <a:xfrm>
            <a:off x="1715297" y="4200260"/>
            <a:ext cx="379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Denoising</a:t>
            </a:r>
            <a:r>
              <a:rPr 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score matching 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08B017-86FF-4D67-AED9-DCE019D2388D}"/>
              </a:ext>
            </a:extLst>
          </p:cNvPr>
          <p:cNvSpPr txBox="1"/>
          <p:nvPr/>
        </p:nvSpPr>
        <p:spPr>
          <a:xfrm>
            <a:off x="6000843" y="4200260"/>
            <a:ext cx="3765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Iteratively Sample from decoders</a:t>
            </a:r>
          </a:p>
          <a:p>
            <a:pPr algn="ctr"/>
            <a:r>
              <a:rPr 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sz="1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Annealead</a:t>
            </a:r>
            <a:r>
              <a:rPr 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sz="14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Langevin</a:t>
            </a:r>
            <a:r>
              <a:rPr lang="en-US" sz="1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Dynamics)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7167E-92F4-4251-B7B5-3E5ED07DF342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4076072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48404-5879-4C55-AB68-552B4A054E52}"/>
              </a:ext>
            </a:extLst>
          </p:cNvPr>
          <p:cNvSpPr txBox="1"/>
          <p:nvPr/>
        </p:nvSpPr>
        <p:spPr>
          <a:xfrm>
            <a:off x="4863226" y="3167390"/>
            <a:ext cx="240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</a:p>
        </p:txBody>
      </p:sp>
    </p:spTree>
    <p:extLst>
      <p:ext uri="{BB962C8B-B14F-4D97-AF65-F5344CB8AC3E}">
        <p14:creationId xmlns:p14="http://schemas.microsoft.com/office/powerpoint/2010/main" val="4023386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3EB10-88F3-4AF9-BB7D-24EB9983576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4D060-C376-4563-B393-6A5F034366EB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34F10-D971-438E-8EDE-2D953188EE88}"/>
              </a:ext>
            </a:extLst>
          </p:cNvPr>
          <p:cNvSpPr txBox="1"/>
          <p:nvPr/>
        </p:nvSpPr>
        <p:spPr>
          <a:xfrm>
            <a:off x="1352550" y="5292147"/>
            <a:ext cx="2993371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엔지니어가 어떠한 현상을 해석하는 단계</a:t>
            </a: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1B112-4FC1-4A5D-93D7-D227F1639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91" y="2148067"/>
            <a:ext cx="2044421" cy="33261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4E3CAF-48EA-4BC3-AB95-4BBF7C1FF8C2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https://brunch.co.kr/@quantdaddy/177</a:t>
            </a:r>
            <a:endParaRPr lang="ko-KR" altLang="en-US" sz="10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AC6E6-F932-4361-858D-7D7264DA8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369" y="1884380"/>
            <a:ext cx="6758986" cy="39354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1BFFB7-15A0-4E6C-AB21-971815AD4D12}"/>
              </a:ext>
            </a:extLst>
          </p:cNvPr>
          <p:cNvSpPr txBox="1"/>
          <p:nvPr/>
        </p:nvSpPr>
        <p:spPr>
          <a:xfrm>
            <a:off x="449367" y="1392007"/>
            <a:ext cx="4457147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미분방정식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7824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E53EB10-88F3-4AF9-BB7D-24EB9983576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4D060-C376-4563-B393-6A5F034366EB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4D4CDC-D6A1-4B45-994A-8E1B360CC2EC}"/>
              </a:ext>
            </a:extLst>
          </p:cNvPr>
          <p:cNvGrpSpPr/>
          <p:nvPr/>
        </p:nvGrpSpPr>
        <p:grpSpPr>
          <a:xfrm>
            <a:off x="419653" y="1406780"/>
            <a:ext cx="7447997" cy="2627964"/>
            <a:chOff x="496776" y="1371985"/>
            <a:chExt cx="7447997" cy="26279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F42296-A245-4C44-B62F-C007CC15637F}"/>
                </a:ext>
              </a:extLst>
            </p:cNvPr>
            <p:cNvSpPr txBox="1"/>
            <p:nvPr/>
          </p:nvSpPr>
          <p:spPr>
            <a:xfrm>
              <a:off x="496776" y="1371985"/>
              <a:ext cx="7447997" cy="2627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200" b="1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Stochastic Differential Equation</a:t>
              </a:r>
              <a:b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확률적 모델</a:t>
              </a: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시간에 따른 시스템의 상태 변화를 확률적으로 설명</a:t>
              </a: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</a:p>
            <a:p>
              <a:pPr>
                <a:lnSpc>
                  <a:spcPct val="200000"/>
                </a:lnSpc>
              </a:pPr>
              <a:endPara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200" b="1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Ordinary Differential Equation</a:t>
              </a:r>
              <a:b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- </a:t>
              </a:r>
              <a:r>
                <a:rPr lang="ko-KR" altLang="en-US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결정론적 모델</a:t>
              </a: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초기조건과 방정식이 주어지면 유일한 해를 가짐</a:t>
              </a: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.</a:t>
              </a:r>
              <a:b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</a:br>
              <a:endPara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200000"/>
                </a:lnSpc>
              </a:pPr>
              <a:endPara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0C4AA0FC-F940-42DB-AF5A-736CC544E2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031"/>
            <a:stretch/>
          </p:blipFill>
          <p:spPr bwMode="auto">
            <a:xfrm>
              <a:off x="657795" y="2171700"/>
              <a:ext cx="3176249" cy="33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5E09DB14-8CAB-4B4A-B51D-F9EDF0222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845" y="3233900"/>
              <a:ext cx="1609265" cy="64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6124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1317F76-6D49-4DDF-B8C5-266985CDF5C4}"/>
              </a:ext>
            </a:extLst>
          </p:cNvPr>
          <p:cNvSpPr txBox="1"/>
          <p:nvPr/>
        </p:nvSpPr>
        <p:spPr>
          <a:xfrm>
            <a:off x="496776" y="1371985"/>
            <a:ext cx="10704624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distribution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특정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distribution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보내는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diffusion process { x(t) }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Ito SDE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모델링이 가능하다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FDFFF6-ACF4-4222-B41D-B24A6397E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70" y="1783957"/>
            <a:ext cx="2400635" cy="4191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94C59-3033-40D2-9F28-F32AB19A845A}"/>
              </a:ext>
            </a:extLst>
          </p:cNvPr>
          <p:cNvSpPr txBox="1"/>
          <p:nvPr/>
        </p:nvSpPr>
        <p:spPr>
          <a:xfrm>
            <a:off x="496775" y="2158149"/>
            <a:ext cx="7662487" cy="15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f: drift coefficient of x(t)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g: diffusion coefficient of x(t)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w: standard Wiener process (Brownian motion)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4FDDAE-359D-4CD1-A66E-846EB8ED52EF}"/>
              </a:ext>
            </a:extLst>
          </p:cNvPr>
          <p:cNvSpPr txBox="1"/>
          <p:nvPr/>
        </p:nvSpPr>
        <p:spPr>
          <a:xfrm>
            <a:off x="496775" y="3580467"/>
            <a:ext cx="7943840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그렇다면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distribution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데이터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distribution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보내는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 diffusion process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또한 존재 할 것이다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b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(Brian D O Anderson. Reverse-time diffusion equation models. Stochastic Process)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98C811-F8EC-43EB-B399-15E6B5558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075" y="4500334"/>
            <a:ext cx="4467849" cy="5048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0DE19A-10DD-4DDE-B841-959D77EAE65E}"/>
              </a:ext>
            </a:extLst>
          </p:cNvPr>
          <p:cNvSpPr txBox="1"/>
          <p:nvPr/>
        </p:nvSpPr>
        <p:spPr>
          <a:xfrm>
            <a:off x="496775" y="4979139"/>
            <a:ext cx="7943840" cy="151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w: standard Wiener process when time flows backwards from T to 0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dt: infitesimal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negative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timestep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      : Score matching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통해 알아내자</a:t>
            </a: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66B4941-F10F-4139-85E3-FDF38283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03" y="5856813"/>
            <a:ext cx="1017057" cy="2457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073F3F-BC6F-49E2-8682-36B6D3F025A2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B1C145-9563-47D0-9C24-57EFAB5285C5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86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E70961-735D-4B53-938F-29805BE0FDE7}"/>
              </a:ext>
            </a:extLst>
          </p:cNvPr>
          <p:cNvSpPr txBox="1"/>
          <p:nvPr/>
        </p:nvSpPr>
        <p:spPr>
          <a:xfrm>
            <a:off x="4699720" y="3167390"/>
            <a:ext cx="279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</a:p>
        </p:txBody>
      </p:sp>
    </p:spTree>
    <p:extLst>
      <p:ext uri="{BB962C8B-B14F-4D97-AF65-F5344CB8AC3E}">
        <p14:creationId xmlns:p14="http://schemas.microsoft.com/office/powerpoint/2010/main" val="1734410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erturb_vp.mp4" descr="perturb_vp.mp4">
            <a:hlinkClick r:id="" action="ppaction://media"/>
            <a:extLst>
              <a:ext uri="{FF2B5EF4-FFF2-40B4-BE49-F238E27FC236}">
                <a16:creationId xmlns:a16="http://schemas.microsoft.com/office/drawing/2014/main" id="{208FFC82-09FD-C24C-8F65-A1C947AF0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21792"/>
            <a:ext cx="12192000" cy="609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F26E10-17EA-814C-AB2A-500D7D030F9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0" y="617487"/>
            <a:ext cx="12192000" cy="60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BE75E3-1D48-D749-9954-4070235B76F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0" y="617487"/>
            <a:ext cx="12192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493C9-60B5-204B-97C7-4B3184AD55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6752" y="374944"/>
            <a:ext cx="10277475" cy="650875"/>
          </a:xfrm>
        </p:spPr>
        <p:txBody>
          <a:bodyPr>
            <a:normAutofit fontScale="90000"/>
          </a:bodyPr>
          <a:lstStyle/>
          <a:p>
            <a:r>
              <a:rPr lang="en-US"/>
              <a:t>Perturbing data with stochastic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87C23-1003-774A-98B7-E13273079F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77EE41B-D043-234A-A4D0-04327FF80092}" type="slidenum">
              <a:rPr/>
              <a:t>29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71D7B6-D4B7-004F-B790-C9D59F82C3EA}"/>
              </a:ext>
            </a:extLst>
          </p:cNvPr>
          <p:cNvGrpSpPr/>
          <p:nvPr/>
        </p:nvGrpSpPr>
        <p:grpSpPr>
          <a:xfrm>
            <a:off x="692653" y="4115473"/>
            <a:ext cx="2691762" cy="843071"/>
            <a:chOff x="567318" y="2477434"/>
            <a:chExt cx="2018822" cy="63230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E314F78-FC38-BF40-ABDF-F425070D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1059800" y="2846467"/>
              <a:ext cx="901700" cy="26327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7019FB-E299-D942-BAB8-F24D4CB7C5C1}"/>
                </a:ext>
              </a:extLst>
            </p:cNvPr>
            <p:cNvSpPr txBox="1"/>
            <p:nvPr/>
          </p:nvSpPr>
          <p:spPr>
            <a:xfrm>
              <a:off x="567318" y="2477434"/>
              <a:ext cx="2018822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b="1">
                  <a:latin typeface="Arial" panose="020B0604020202020204" pitchFamily="34" charset="0"/>
                  <a:cs typeface="Arial" panose="020B0604020202020204" pitchFamily="34" charset="0"/>
                </a:rPr>
                <a:t>Stochastic process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47D27E-92D8-FF4F-BCDF-98010DF04535}"/>
              </a:ext>
            </a:extLst>
          </p:cNvPr>
          <p:cNvGrpSpPr/>
          <p:nvPr/>
        </p:nvGrpSpPr>
        <p:grpSpPr>
          <a:xfrm>
            <a:off x="690356" y="5737054"/>
            <a:ext cx="2855269" cy="803396"/>
            <a:chOff x="3317276" y="2469421"/>
            <a:chExt cx="2141452" cy="60254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DB434BB-33A6-1641-A6D3-08F3A189A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749184" y="2807975"/>
              <a:ext cx="1201171" cy="26399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0878D7-F136-9241-8D31-9F2FB99184F9}"/>
                </a:ext>
              </a:extLst>
            </p:cNvPr>
            <p:cNvSpPr txBox="1"/>
            <p:nvPr/>
          </p:nvSpPr>
          <p:spPr>
            <a:xfrm>
              <a:off x="3317276" y="2469421"/>
              <a:ext cx="2141452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b="1">
                  <a:latin typeface="Arial" panose="020B0604020202020204" pitchFamily="34" charset="0"/>
                  <a:cs typeface="Arial" panose="020B0604020202020204" pitchFamily="34" charset="0"/>
                </a:rPr>
                <a:t>Probability densities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8110A50-5FCD-6E4A-861B-054C04224BA7}"/>
              </a:ext>
            </a:extLst>
          </p:cNvPr>
          <p:cNvSpPr/>
          <p:nvPr/>
        </p:nvSpPr>
        <p:spPr>
          <a:xfrm rot="5400000">
            <a:off x="1736730" y="5197347"/>
            <a:ext cx="665159" cy="302699"/>
          </a:xfrm>
          <a:prstGeom prst="rightArrow">
            <a:avLst>
              <a:gd name="adj1" fmla="val 50002"/>
              <a:gd name="adj2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D807EABE-5F03-E64A-91E4-33ADDCA1D2F2}"/>
              </a:ext>
            </a:extLst>
          </p:cNvPr>
          <p:cNvSpPr/>
          <p:nvPr/>
        </p:nvSpPr>
        <p:spPr>
          <a:xfrm rot="10800000">
            <a:off x="2751323" y="4687925"/>
            <a:ext cx="1140591" cy="289065"/>
          </a:xfrm>
          <a:prstGeom prst="rightArrow">
            <a:avLst>
              <a:gd name="adj1" fmla="val 50002"/>
              <a:gd name="adj2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1631907-2E82-494E-87CA-20D0C3D5F6D3}"/>
              </a:ext>
            </a:extLst>
          </p:cNvPr>
          <p:cNvGrpSpPr/>
          <p:nvPr/>
        </p:nvGrpSpPr>
        <p:grpSpPr>
          <a:xfrm>
            <a:off x="5496528" y="4603464"/>
            <a:ext cx="3419603" cy="1077874"/>
            <a:chOff x="5858415" y="4243166"/>
            <a:chExt cx="2564700" cy="80840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99A9223-1C1B-8944-954C-BCC064E0D0AC}"/>
                </a:ext>
              </a:extLst>
            </p:cNvPr>
            <p:cNvSpPr/>
            <p:nvPr/>
          </p:nvSpPr>
          <p:spPr>
            <a:xfrm>
              <a:off x="6814728" y="4243166"/>
              <a:ext cx="400129" cy="352799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 w="26424">
              <a:solidFill>
                <a:schemeClr val="accent3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3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BE2A7CE-DA11-0143-8B9E-AEF64E1F7FDD}"/>
                </a:ext>
              </a:extLst>
            </p:cNvPr>
            <p:cNvSpPr/>
            <p:nvPr/>
          </p:nvSpPr>
          <p:spPr>
            <a:xfrm>
              <a:off x="5858415" y="4743747"/>
              <a:ext cx="2564700" cy="30782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en-US" sz="1867">
                  <a:ln/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Infinitesimal noise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F386679-A36D-3347-8A89-4FD28FD94A21}"/>
                </a:ext>
              </a:extLst>
            </p:cNvPr>
            <p:cNvCxnSpPr>
              <a:cxnSpLocks/>
              <a:stCxn id="54" idx="0"/>
              <a:endCxn id="53" idx="2"/>
            </p:cNvCxnSpPr>
            <p:nvPr/>
          </p:nvCxnSpPr>
          <p:spPr>
            <a:xfrm flipH="1" flipV="1">
              <a:off x="7014792" y="4595965"/>
              <a:ext cx="125973" cy="147782"/>
            </a:xfrm>
            <a:prstGeom prst="straightConnector1">
              <a:avLst/>
            </a:prstGeom>
            <a:ln cap="rnd">
              <a:solidFill>
                <a:schemeClr val="accent3"/>
              </a:solidFill>
              <a:headEnd type="arrow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9592F1-7242-8D4D-858C-CA8F765DB5B9}"/>
              </a:ext>
            </a:extLst>
          </p:cNvPr>
          <p:cNvGrpSpPr/>
          <p:nvPr/>
        </p:nvGrpSpPr>
        <p:grpSpPr>
          <a:xfrm>
            <a:off x="3831960" y="4598052"/>
            <a:ext cx="2091278" cy="1073736"/>
            <a:chOff x="4421635" y="4228125"/>
            <a:chExt cx="1568459" cy="80530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B4FD252-B415-8C43-8D12-E7560996235F}"/>
                </a:ext>
              </a:extLst>
            </p:cNvPr>
            <p:cNvSpPr/>
            <p:nvPr/>
          </p:nvSpPr>
          <p:spPr>
            <a:xfrm>
              <a:off x="5145304" y="4228125"/>
              <a:ext cx="697043" cy="352799"/>
            </a:xfrm>
            <a:prstGeom prst="rect">
              <a:avLst/>
            </a:prstGeom>
            <a:solidFill>
              <a:schemeClr val="tx1">
                <a:alpha val="10000"/>
              </a:schemeClr>
            </a:solidFill>
            <a:ln w="26424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515283-6B46-9C4D-BA12-2F0F0E9E1903}"/>
                </a:ext>
              </a:extLst>
            </p:cNvPr>
            <p:cNvSpPr/>
            <p:nvPr/>
          </p:nvSpPr>
          <p:spPr>
            <a:xfrm>
              <a:off x="4421635" y="4725602"/>
              <a:ext cx="1568459" cy="307825"/>
            </a:xfrm>
            <a:prstGeom prst="rect">
              <a:avLst/>
            </a:prstGeom>
            <a:noFill/>
          </p:spPr>
          <p:txBody>
            <a:bodyPr wrap="none" lIns="121920" tIns="60960" rIns="121920" bIns="60960">
              <a:spAutoFit/>
            </a:bodyPr>
            <a:lstStyle/>
            <a:p>
              <a:pPr algn="ctr"/>
              <a:r>
                <a:rPr lang="en-US" sz="1867">
                  <a:ln w="0"/>
                  <a:latin typeface="Arial" panose="020B0604020202020204" pitchFamily="34" charset="0"/>
                  <a:cs typeface="Arial" panose="020B0604020202020204" pitchFamily="34" charset="0"/>
                </a:rPr>
                <a:t>Deterministic drift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C107B80-53C0-944E-9442-5536DE96B22D}"/>
                </a:ext>
              </a:extLst>
            </p:cNvPr>
            <p:cNvCxnSpPr>
              <a:cxnSpLocks/>
              <a:stCxn id="58" idx="0"/>
              <a:endCxn id="57" idx="2"/>
            </p:cNvCxnSpPr>
            <p:nvPr/>
          </p:nvCxnSpPr>
          <p:spPr>
            <a:xfrm flipV="1">
              <a:off x="5205865" y="4580924"/>
              <a:ext cx="287961" cy="144678"/>
            </a:xfrm>
            <a:prstGeom prst="straightConnector1">
              <a:avLst/>
            </a:prstGeom>
            <a:ln w="26424" cap="rnd">
              <a:headEnd type="arrow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ADC228-6A00-024A-915B-A2E5987151BF}"/>
              </a:ext>
            </a:extLst>
          </p:cNvPr>
          <p:cNvGrpSpPr/>
          <p:nvPr/>
        </p:nvGrpSpPr>
        <p:grpSpPr>
          <a:xfrm>
            <a:off x="3568578" y="4123271"/>
            <a:ext cx="5073825" cy="875664"/>
            <a:chOff x="2865515" y="2666339"/>
            <a:chExt cx="3805369" cy="65674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755F67D-5ACE-D74C-8284-902299FD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257837" y="3108461"/>
              <a:ext cx="2395692" cy="214626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098DC08-6924-C84E-9A0C-C68AB3008F1C}"/>
                </a:ext>
              </a:extLst>
            </p:cNvPr>
            <p:cNvSpPr txBox="1"/>
            <p:nvPr/>
          </p:nvSpPr>
          <p:spPr>
            <a:xfrm>
              <a:off x="2865515" y="2666339"/>
              <a:ext cx="3805369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b="1">
                  <a:latin typeface="Arial" panose="020B0604020202020204" pitchFamily="34" charset="0"/>
                  <a:cs typeface="Arial" panose="020B0604020202020204" pitchFamily="34" charset="0"/>
                </a:rPr>
                <a:t>Stochastic differential equation (SDE)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1EC755C-3E66-DB4C-A1AA-0DD18E8B4C6F}"/>
              </a:ext>
            </a:extLst>
          </p:cNvPr>
          <p:cNvGrpSpPr/>
          <p:nvPr/>
        </p:nvGrpSpPr>
        <p:grpSpPr>
          <a:xfrm>
            <a:off x="4451916" y="5737055"/>
            <a:ext cx="3077980" cy="949373"/>
            <a:chOff x="3368790" y="4329544"/>
            <a:chExt cx="2308485" cy="71203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3AC12C2-4BF9-A841-BF39-0432D535BEB2}"/>
                </a:ext>
              </a:extLst>
            </p:cNvPr>
            <p:cNvGrpSpPr/>
            <p:nvPr/>
          </p:nvGrpSpPr>
          <p:grpSpPr>
            <a:xfrm>
              <a:off x="3574456" y="4353491"/>
              <a:ext cx="1744124" cy="647939"/>
              <a:chOff x="3574456" y="4314777"/>
              <a:chExt cx="1744124" cy="64793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20EFD7D7-913F-1348-8FFA-F88CD1AE9D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7487" y="4698723"/>
                <a:ext cx="1591093" cy="263993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906AFDF-6C51-B94B-9BB9-28592AF59988}"/>
                  </a:ext>
                </a:extLst>
              </p:cNvPr>
              <p:cNvSpPr txBox="1"/>
              <p:nvPr/>
            </p:nvSpPr>
            <p:spPr>
              <a:xfrm>
                <a:off x="3574456" y="4314777"/>
                <a:ext cx="1729464" cy="315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133" b="1">
                    <a:latin typeface="Arial" panose="020B0604020202020204" pitchFamily="34" charset="0"/>
                    <a:cs typeface="Arial" panose="020B0604020202020204" pitchFamily="34" charset="0"/>
                  </a:rPr>
                  <a:t>WLOG: Toy SDE</a:t>
                </a:r>
              </a:p>
            </p:txBody>
          </p:sp>
        </p:grp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095F16EB-69ED-D448-9B0D-4A6E9E834338}"/>
                </a:ext>
              </a:extLst>
            </p:cNvPr>
            <p:cNvSpPr/>
            <p:nvPr/>
          </p:nvSpPr>
          <p:spPr>
            <a:xfrm>
              <a:off x="3368790" y="4329544"/>
              <a:ext cx="2308485" cy="71203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10000"/>
              </a:schemeClr>
            </a:solidFill>
            <a:ln w="25400">
              <a:solidFill>
                <a:schemeClr val="accent4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08485"/>
                        <a:gd name="connsiteY0" fmla="*/ 118674 h 712030"/>
                        <a:gd name="connsiteX1" fmla="*/ 118674 w 2308485"/>
                        <a:gd name="connsiteY1" fmla="*/ 0 h 712030"/>
                        <a:gd name="connsiteX2" fmla="*/ 829764 w 2308485"/>
                        <a:gd name="connsiteY2" fmla="*/ 0 h 712030"/>
                        <a:gd name="connsiteX3" fmla="*/ 1520143 w 2308485"/>
                        <a:gd name="connsiteY3" fmla="*/ 0 h 712030"/>
                        <a:gd name="connsiteX4" fmla="*/ 2189811 w 2308485"/>
                        <a:gd name="connsiteY4" fmla="*/ 0 h 712030"/>
                        <a:gd name="connsiteX5" fmla="*/ 2308485 w 2308485"/>
                        <a:gd name="connsiteY5" fmla="*/ 118674 h 712030"/>
                        <a:gd name="connsiteX6" fmla="*/ 2308485 w 2308485"/>
                        <a:gd name="connsiteY6" fmla="*/ 593356 h 712030"/>
                        <a:gd name="connsiteX7" fmla="*/ 2189811 w 2308485"/>
                        <a:gd name="connsiteY7" fmla="*/ 712030 h 712030"/>
                        <a:gd name="connsiteX8" fmla="*/ 1478721 w 2308485"/>
                        <a:gd name="connsiteY8" fmla="*/ 712030 h 712030"/>
                        <a:gd name="connsiteX9" fmla="*/ 850476 w 2308485"/>
                        <a:gd name="connsiteY9" fmla="*/ 712030 h 712030"/>
                        <a:gd name="connsiteX10" fmla="*/ 118674 w 2308485"/>
                        <a:gd name="connsiteY10" fmla="*/ 712030 h 712030"/>
                        <a:gd name="connsiteX11" fmla="*/ 0 w 2308485"/>
                        <a:gd name="connsiteY11" fmla="*/ 593356 h 712030"/>
                        <a:gd name="connsiteX12" fmla="*/ 0 w 2308485"/>
                        <a:gd name="connsiteY12" fmla="*/ 118674 h 7120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2308485" h="712030" fill="none" extrusionOk="0">
                          <a:moveTo>
                            <a:pt x="0" y="118674"/>
                          </a:moveTo>
                          <a:cubicBezTo>
                            <a:pt x="-9027" y="54614"/>
                            <a:pt x="43137" y="-6896"/>
                            <a:pt x="118674" y="0"/>
                          </a:cubicBezTo>
                          <a:cubicBezTo>
                            <a:pt x="373071" y="-26727"/>
                            <a:pt x="670639" y="-18255"/>
                            <a:pt x="829764" y="0"/>
                          </a:cubicBezTo>
                          <a:cubicBezTo>
                            <a:pt x="988889" y="18255"/>
                            <a:pt x="1325349" y="-15262"/>
                            <a:pt x="1520143" y="0"/>
                          </a:cubicBezTo>
                          <a:cubicBezTo>
                            <a:pt x="1714937" y="15262"/>
                            <a:pt x="1901568" y="-32938"/>
                            <a:pt x="2189811" y="0"/>
                          </a:cubicBezTo>
                          <a:cubicBezTo>
                            <a:pt x="2247397" y="328"/>
                            <a:pt x="2314203" y="42824"/>
                            <a:pt x="2308485" y="118674"/>
                          </a:cubicBezTo>
                          <a:cubicBezTo>
                            <a:pt x="2297278" y="339976"/>
                            <a:pt x="2293743" y="396025"/>
                            <a:pt x="2308485" y="593356"/>
                          </a:cubicBezTo>
                          <a:cubicBezTo>
                            <a:pt x="2315094" y="671985"/>
                            <a:pt x="2248914" y="715425"/>
                            <a:pt x="2189811" y="712030"/>
                          </a:cubicBezTo>
                          <a:cubicBezTo>
                            <a:pt x="1888095" y="733533"/>
                            <a:pt x="1749687" y="699681"/>
                            <a:pt x="1478721" y="712030"/>
                          </a:cubicBezTo>
                          <a:cubicBezTo>
                            <a:pt x="1207755" y="724380"/>
                            <a:pt x="1007610" y="724968"/>
                            <a:pt x="850476" y="712030"/>
                          </a:cubicBezTo>
                          <a:cubicBezTo>
                            <a:pt x="693343" y="699092"/>
                            <a:pt x="273286" y="685429"/>
                            <a:pt x="118674" y="712030"/>
                          </a:cubicBezTo>
                          <a:cubicBezTo>
                            <a:pt x="55497" y="712858"/>
                            <a:pt x="1253" y="663120"/>
                            <a:pt x="0" y="593356"/>
                          </a:cubicBezTo>
                          <a:cubicBezTo>
                            <a:pt x="2227" y="401980"/>
                            <a:pt x="-2865" y="337248"/>
                            <a:pt x="0" y="118674"/>
                          </a:cubicBezTo>
                          <a:close/>
                        </a:path>
                        <a:path w="2308485" h="712030" stroke="0" extrusionOk="0">
                          <a:moveTo>
                            <a:pt x="0" y="118674"/>
                          </a:moveTo>
                          <a:cubicBezTo>
                            <a:pt x="-2809" y="51399"/>
                            <a:pt x="37929" y="5706"/>
                            <a:pt x="118674" y="0"/>
                          </a:cubicBezTo>
                          <a:cubicBezTo>
                            <a:pt x="279617" y="-1815"/>
                            <a:pt x="697006" y="5234"/>
                            <a:pt x="850476" y="0"/>
                          </a:cubicBezTo>
                          <a:cubicBezTo>
                            <a:pt x="1003946" y="-5234"/>
                            <a:pt x="1318943" y="13519"/>
                            <a:pt x="1520143" y="0"/>
                          </a:cubicBezTo>
                          <a:cubicBezTo>
                            <a:pt x="1721343" y="-13519"/>
                            <a:pt x="1897016" y="-5949"/>
                            <a:pt x="2189811" y="0"/>
                          </a:cubicBezTo>
                          <a:cubicBezTo>
                            <a:pt x="2250613" y="-15269"/>
                            <a:pt x="2312247" y="39211"/>
                            <a:pt x="2308485" y="118674"/>
                          </a:cubicBezTo>
                          <a:cubicBezTo>
                            <a:pt x="2325194" y="310904"/>
                            <a:pt x="2313222" y="364865"/>
                            <a:pt x="2308485" y="593356"/>
                          </a:cubicBezTo>
                          <a:cubicBezTo>
                            <a:pt x="2308173" y="655923"/>
                            <a:pt x="2245963" y="725079"/>
                            <a:pt x="2189811" y="712030"/>
                          </a:cubicBezTo>
                          <a:cubicBezTo>
                            <a:pt x="1945353" y="733623"/>
                            <a:pt x="1796600" y="719408"/>
                            <a:pt x="1540855" y="712030"/>
                          </a:cubicBezTo>
                          <a:cubicBezTo>
                            <a:pt x="1285110" y="704652"/>
                            <a:pt x="1179156" y="731181"/>
                            <a:pt x="850476" y="712030"/>
                          </a:cubicBezTo>
                          <a:cubicBezTo>
                            <a:pt x="521796" y="692879"/>
                            <a:pt x="366908" y="677766"/>
                            <a:pt x="118674" y="712030"/>
                          </a:cubicBezTo>
                          <a:cubicBezTo>
                            <a:pt x="61604" y="703658"/>
                            <a:pt x="10106" y="652382"/>
                            <a:pt x="0" y="593356"/>
                          </a:cubicBezTo>
                          <a:cubicBezTo>
                            <a:pt x="2377" y="472969"/>
                            <a:pt x="-16208" y="278366"/>
                            <a:pt x="0" y="11867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DBDF2CC-E394-5446-BBC9-7FFCB09E35F5}"/>
              </a:ext>
            </a:extLst>
          </p:cNvPr>
          <p:cNvGrpSpPr/>
          <p:nvPr/>
        </p:nvGrpSpPr>
        <p:grpSpPr>
          <a:xfrm>
            <a:off x="11312930" y="4878663"/>
            <a:ext cx="743297" cy="982744"/>
            <a:chOff x="8064500" y="3208959"/>
            <a:chExt cx="557473" cy="7370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340253-77D0-B240-8EAE-DD026E6C0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64500" y="3208959"/>
              <a:ext cx="557473" cy="2426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7A8401-4F29-924F-A359-44209E3D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17304" y="3703352"/>
              <a:ext cx="439420" cy="2426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716B7FB-719E-614F-9782-EE8F8E311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71092" y="3548180"/>
              <a:ext cx="144287" cy="98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4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5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1" grpId="0" animBg="1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noise_vp.mp4" descr="denoise_vp.mp4">
            <a:hlinkClick r:id="" action="ppaction://media"/>
            <a:extLst>
              <a:ext uri="{FF2B5EF4-FFF2-40B4-BE49-F238E27FC236}">
                <a16:creationId xmlns:a16="http://schemas.microsoft.com/office/drawing/2014/main" id="{751EB434-C492-1B41-A716-4D2B8BCAEC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21792"/>
            <a:ext cx="12192000" cy="609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493C9-60B5-204B-97C7-4B3184AD55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7262" y="347993"/>
            <a:ext cx="10277475" cy="650875"/>
          </a:xfrm>
        </p:spPr>
        <p:txBody>
          <a:bodyPr>
            <a:normAutofit fontScale="90000"/>
          </a:bodyPr>
          <a:lstStyle/>
          <a:p>
            <a:r>
              <a:rPr lang="en-US"/>
              <a:t>Generation via reverse stochastic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FE551-2DB1-0B49-907A-6F18F547F8A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477EE41B-D043-234A-A4D0-04327FF80092}" type="slidenum">
              <a:rPr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BE75E3-1D48-D749-9954-4070235B76F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0" y="617487"/>
            <a:ext cx="12192000" cy="609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F26E10-17EA-814C-AB2A-500D7D030F9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0" y="617487"/>
            <a:ext cx="12192000" cy="609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9733633-9CF9-6D4A-A393-E28A98C27E36}"/>
              </a:ext>
            </a:extLst>
          </p:cNvPr>
          <p:cNvGrpSpPr/>
          <p:nvPr/>
        </p:nvGrpSpPr>
        <p:grpSpPr>
          <a:xfrm>
            <a:off x="1362550" y="4177407"/>
            <a:ext cx="3002745" cy="865053"/>
            <a:chOff x="1848969" y="2164299"/>
            <a:chExt cx="2252059" cy="6487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842FCF-E223-C248-A11B-6D2C19521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111297" y="2576714"/>
              <a:ext cx="1424638" cy="2363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11709D-B032-E944-B532-D8A9378CA570}"/>
                </a:ext>
              </a:extLst>
            </p:cNvPr>
            <p:cNvSpPr txBox="1"/>
            <p:nvPr/>
          </p:nvSpPr>
          <p:spPr>
            <a:xfrm>
              <a:off x="1848969" y="2164299"/>
              <a:ext cx="2252059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b="1">
                  <a:latin typeface="Arial" panose="020B0604020202020204" pitchFamily="34" charset="0"/>
                  <a:cs typeface="Arial" panose="020B0604020202020204" pitchFamily="34" charset="0"/>
                </a:rPr>
                <a:t>Forward SDE (t: 0</a:t>
              </a:r>
              <a:r>
                <a:rPr lang="en-US" sz="2133" b="1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T)</a:t>
              </a:r>
              <a:endParaRPr lang="en-US" sz="2133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5E082A-BA9E-B440-9C7A-179E196C268D}"/>
              </a:ext>
            </a:extLst>
          </p:cNvPr>
          <p:cNvGrpSpPr/>
          <p:nvPr/>
        </p:nvGrpSpPr>
        <p:grpSpPr>
          <a:xfrm>
            <a:off x="1362549" y="5195299"/>
            <a:ext cx="5741763" cy="921804"/>
            <a:chOff x="556189" y="3267999"/>
            <a:chExt cx="4306322" cy="69135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D5A9FA-31E8-8C4E-B864-937D5B3F0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787295" y="3680414"/>
              <a:ext cx="4075216" cy="2789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A46CE4-1656-0E40-A2FC-6EDFF4EBDDF0}"/>
                </a:ext>
              </a:extLst>
            </p:cNvPr>
            <p:cNvSpPr txBox="1"/>
            <p:nvPr/>
          </p:nvSpPr>
          <p:spPr>
            <a:xfrm>
              <a:off x="556189" y="3267999"/>
              <a:ext cx="2242441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133" b="1">
                  <a:latin typeface="Arial" panose="020B0604020202020204" pitchFamily="34" charset="0"/>
                  <a:cs typeface="Arial" panose="020B0604020202020204" pitchFamily="34" charset="0"/>
                </a:rPr>
                <a:t>Reverse SDE (t: T</a:t>
              </a:r>
              <a:r>
                <a:rPr lang="en-US" sz="2133" b="1">
                  <a:latin typeface="Arial" panose="020B0604020202020204" pitchFamily="34" charset="0"/>
                  <a:cs typeface="Arial" panose="020B0604020202020204" pitchFamily="34" charset="0"/>
                  <a:sym typeface="Wingdings" pitchFamily="2" charset="2"/>
                </a:rPr>
                <a:t>0)</a:t>
              </a:r>
              <a:endParaRPr lang="en-US" sz="2133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868E3-C3A4-2E46-AA2A-8283837647A0}"/>
              </a:ext>
            </a:extLst>
          </p:cNvPr>
          <p:cNvGrpSpPr/>
          <p:nvPr/>
        </p:nvGrpSpPr>
        <p:grpSpPr>
          <a:xfrm>
            <a:off x="5533989" y="4337493"/>
            <a:ext cx="2596495" cy="1808407"/>
            <a:chOff x="6025413" y="3239660"/>
            <a:chExt cx="1947369" cy="135630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2C137F-0552-BE49-9E55-016604DFC2AC}"/>
                </a:ext>
              </a:extLst>
            </p:cNvPr>
            <p:cNvSpPr/>
            <p:nvPr/>
          </p:nvSpPr>
          <p:spPr>
            <a:xfrm>
              <a:off x="6785998" y="4243166"/>
              <a:ext cx="428860" cy="352799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 w="26424">
              <a:solidFill>
                <a:schemeClr val="accent3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3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430B73C-752D-FD4E-986B-702805749239}"/>
                </a:ext>
              </a:extLst>
            </p:cNvPr>
            <p:cNvSpPr/>
            <p:nvPr/>
          </p:nvSpPr>
          <p:spPr>
            <a:xfrm>
              <a:off x="6025413" y="3239660"/>
              <a:ext cx="1947369" cy="415498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en-US" sz="1400">
                  <a:ln/>
                  <a:latin typeface="Arial" panose="020B0604020202020204" pitchFamily="34" charset="0"/>
                  <a:cs typeface="Arial" panose="020B0604020202020204" pitchFamily="34" charset="0"/>
                </a:rPr>
                <a:t>Infinitesimal noise in the </a:t>
              </a:r>
              <a:br>
                <a:rPr lang="en-US" sz="1400">
                  <a:ln/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400">
                  <a:ln/>
                  <a:latin typeface="Arial" panose="020B0604020202020204" pitchFamily="34" charset="0"/>
                  <a:cs typeface="Arial" panose="020B0604020202020204" pitchFamily="34" charset="0"/>
                </a:rPr>
                <a:t>reverse time direction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C10D47-C219-C14C-88E3-EF9D573B7216}"/>
                </a:ext>
              </a:extLst>
            </p:cNvPr>
            <p:cNvCxnSpPr>
              <a:cxnSpLocks/>
              <a:stCxn id="26" idx="2"/>
              <a:endCxn id="25" idx="0"/>
            </p:cNvCxnSpPr>
            <p:nvPr/>
          </p:nvCxnSpPr>
          <p:spPr>
            <a:xfrm>
              <a:off x="6999098" y="3655158"/>
              <a:ext cx="1330" cy="588008"/>
            </a:xfrm>
            <a:prstGeom prst="straightConnector1">
              <a:avLst/>
            </a:prstGeom>
            <a:ln cap="rnd">
              <a:solidFill>
                <a:schemeClr val="accent3"/>
              </a:solidFill>
              <a:headEnd type="arrow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3D5B68-B982-7648-8438-8A4ABCC76D73}"/>
              </a:ext>
            </a:extLst>
          </p:cNvPr>
          <p:cNvGrpSpPr/>
          <p:nvPr/>
        </p:nvGrpSpPr>
        <p:grpSpPr>
          <a:xfrm>
            <a:off x="3189779" y="5724460"/>
            <a:ext cx="2395445" cy="1030475"/>
            <a:chOff x="3647334" y="3438662"/>
            <a:chExt cx="1796584" cy="77285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B4E0CFB-BB45-594B-B62D-2FEFEE40793E}"/>
                </a:ext>
              </a:extLst>
            </p:cNvPr>
            <p:cNvSpPr/>
            <p:nvPr/>
          </p:nvSpPr>
          <p:spPr>
            <a:xfrm>
              <a:off x="3889667" y="3438662"/>
              <a:ext cx="1311919" cy="352799"/>
            </a:xfrm>
            <a:prstGeom prst="rect">
              <a:avLst/>
            </a:prstGeom>
            <a:noFill/>
            <a:ln w="26424">
              <a:solidFill>
                <a:schemeClr val="tx1"/>
              </a:solidFill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3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45A53DF-A19D-8449-85FA-00DCA5F0F84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H="1" flipV="1">
              <a:off x="4545627" y="3791461"/>
              <a:ext cx="1213" cy="215417"/>
            </a:xfrm>
            <a:prstGeom prst="straightConnector1">
              <a:avLst/>
            </a:prstGeom>
            <a:noFill/>
            <a:ln cap="rnd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53E414-F910-E04B-98CB-908E66985268}"/>
                </a:ext>
              </a:extLst>
            </p:cNvPr>
            <p:cNvSpPr/>
            <p:nvPr/>
          </p:nvSpPr>
          <p:spPr>
            <a:xfrm>
              <a:off x="3647334" y="3903693"/>
              <a:ext cx="1796584" cy="307825"/>
            </a:xfrm>
            <a:prstGeom prst="rect">
              <a:avLst/>
            </a:prstGeom>
            <a:noFill/>
          </p:spPr>
          <p:txBody>
            <a:bodyPr wrap="square" lIns="121920" tIns="60960" rIns="121920" bIns="60960">
              <a:spAutoFit/>
            </a:bodyPr>
            <a:lstStyle/>
            <a:p>
              <a:pPr algn="ctr"/>
              <a:r>
                <a:rPr lang="en-US" sz="1867" b="1">
                  <a:ln/>
                  <a:latin typeface="Arial" panose="020B0604020202020204" pitchFamily="34" charset="0"/>
                  <a:cs typeface="Arial" panose="020B0604020202020204" pitchFamily="34" charset="0"/>
                </a:rPr>
                <a:t>Score function!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124938-5CAE-CA4D-BE1D-F5D53567E9AE}"/>
              </a:ext>
            </a:extLst>
          </p:cNvPr>
          <p:cNvGrpSpPr/>
          <p:nvPr/>
        </p:nvGrpSpPr>
        <p:grpSpPr>
          <a:xfrm>
            <a:off x="305954" y="4778080"/>
            <a:ext cx="743297" cy="880409"/>
            <a:chOff x="8061745" y="3272951"/>
            <a:chExt cx="557473" cy="66030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E07AD3-1A12-3D43-9F2D-DE38DF4E2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61745" y="3690593"/>
              <a:ext cx="557473" cy="24266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040EB2-252D-E14E-9208-864E4DB7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23524" y="3272951"/>
              <a:ext cx="439420" cy="24266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8E78ACF-4B35-C946-BC61-0701A8BFF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71092" y="3548180"/>
              <a:ext cx="144287" cy="98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83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0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1CE54C8-4F51-4B37-ACCA-ABBBE71F04BB}"/>
              </a:ext>
            </a:extLst>
          </p:cNvPr>
          <p:cNvGrpSpPr/>
          <p:nvPr/>
        </p:nvGrpSpPr>
        <p:grpSpPr>
          <a:xfrm>
            <a:off x="496776" y="1371985"/>
            <a:ext cx="10704624" cy="781304"/>
            <a:chOff x="496775" y="4979139"/>
            <a:chExt cx="10704624" cy="7813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38194B-4B1D-46AB-B199-3AB470793508}"/>
                </a:ext>
              </a:extLst>
            </p:cNvPr>
            <p:cNvSpPr txBox="1"/>
            <p:nvPr/>
          </p:nvSpPr>
          <p:spPr>
            <a:xfrm>
              <a:off x="496775" y="4979139"/>
              <a:ext cx="10704624" cy="781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            : Score matching</a:t>
              </a:r>
              <a:r>
                <a:rPr lang="ko-KR" altLang="en-US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을 통해 알아내자</a:t>
              </a:r>
              <a:endPara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Time-dependent</a:t>
              </a:r>
              <a:r>
                <a:rPr lang="ko-KR" altLang="en-US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score-base</a:t>
              </a:r>
              <a:r>
                <a:rPr lang="ko-KR" altLang="en-US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model</a:t>
              </a:r>
              <a:r>
                <a:rPr lang="ko-KR" altLang="en-US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s(x, t)</a:t>
              </a:r>
              <a:r>
                <a:rPr lang="ko-KR" altLang="en-US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훈련</a:t>
              </a:r>
              <a:endPara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EBEBF99-5AC7-46D2-9531-AC28C192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16" y="5124002"/>
              <a:ext cx="1017057" cy="24578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7AA76D4-A0F5-4073-AAEE-066A6CEB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793" y="2299417"/>
            <a:ext cx="7630590" cy="6382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D59607-9CC1-4748-A08D-98D2992FA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2180" y="746510"/>
            <a:ext cx="3192535" cy="616346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189CDCD5-0CBF-4901-B012-4F834E6B2C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94807" y="5068598"/>
            <a:ext cx="3101077" cy="255823"/>
          </a:xfrm>
          <a:prstGeom prst="rect">
            <a:avLst/>
          </a:prstGeom>
        </p:spPr>
      </p:pic>
      <p:pic>
        <p:nvPicPr>
          <p:cNvPr id="25" name="Picture 11">
            <a:extLst>
              <a:ext uri="{FF2B5EF4-FFF2-40B4-BE49-F238E27FC236}">
                <a16:creationId xmlns:a16="http://schemas.microsoft.com/office/drawing/2014/main" id="{9CF85999-1842-4142-A701-A1A1F8B1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8228" y="3650162"/>
            <a:ext cx="2312304" cy="248707"/>
          </a:xfrm>
          <a:prstGeom prst="rect">
            <a:avLst/>
          </a:prstGeom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888241DC-71B5-442E-B95F-D9FBF074817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987151" y="5738557"/>
            <a:ext cx="5107916" cy="547057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F655B574-7DBD-464D-AA7C-CB7E67205F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4363" y="4357540"/>
            <a:ext cx="3889894" cy="2618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12C0B2-586A-4B4E-B3C8-28B1E5383831}"/>
              </a:ext>
            </a:extLst>
          </p:cNvPr>
          <p:cNvSpPr txBox="1"/>
          <p:nvPr/>
        </p:nvSpPr>
        <p:spPr>
          <a:xfrm>
            <a:off x="3440765" y="3297058"/>
            <a:ext cx="3647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Time-dependent score-based model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709632-92A7-4BB4-9150-C0A4D09B401A}"/>
              </a:ext>
            </a:extLst>
          </p:cNvPr>
          <p:cNvSpPr txBox="1"/>
          <p:nvPr/>
        </p:nvSpPr>
        <p:spPr>
          <a:xfrm>
            <a:off x="3440765" y="4000253"/>
            <a:ext cx="3647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6F4970-8BEC-4D02-8024-3B716C5DE69D}"/>
              </a:ext>
            </a:extLst>
          </p:cNvPr>
          <p:cNvSpPr txBox="1"/>
          <p:nvPr/>
        </p:nvSpPr>
        <p:spPr>
          <a:xfrm>
            <a:off x="3440765" y="4685485"/>
            <a:ext cx="3647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Reverse-time SDE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170007-E977-4AB4-95BF-8AB9E49973AF}"/>
              </a:ext>
            </a:extLst>
          </p:cNvPr>
          <p:cNvSpPr txBox="1"/>
          <p:nvPr/>
        </p:nvSpPr>
        <p:spPr>
          <a:xfrm>
            <a:off x="3440765" y="5407790"/>
            <a:ext cx="3647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Euler-Maruyama (analgous to Euler for ODEs)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7ED085-1EC5-4EFC-B33E-85822E072DFE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721AE2-A5B2-496A-B2F8-154F40F4D20F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716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8194B-4B1D-46AB-B199-3AB470793508}"/>
              </a:ext>
            </a:extLst>
          </p:cNvPr>
          <p:cNvSpPr txBox="1"/>
          <p:nvPr/>
        </p:nvSpPr>
        <p:spPr>
          <a:xfrm>
            <a:off x="496776" y="1371985"/>
            <a:ext cx="10704624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Framework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안에서 이전에 보았던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SMLD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DDPM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다시 적어보면 다음과 같이 표현된다</a:t>
            </a: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CC9C2-9AB5-4F9F-9092-51FADB856210}"/>
              </a:ext>
            </a:extLst>
          </p:cNvPr>
          <p:cNvSpPr txBox="1"/>
          <p:nvPr/>
        </p:nvSpPr>
        <p:spPr>
          <a:xfrm>
            <a:off x="2329483" y="2115464"/>
            <a:ext cx="1466820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97C0F-8FA8-4324-A1E6-90FAA1E9375B}"/>
              </a:ext>
            </a:extLst>
          </p:cNvPr>
          <p:cNvSpPr txBox="1"/>
          <p:nvPr/>
        </p:nvSpPr>
        <p:spPr>
          <a:xfrm>
            <a:off x="7497984" y="2127180"/>
            <a:ext cx="1466820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DDPM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E579F-CFA5-4EAA-BD77-31E12DC7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67" y="2664096"/>
            <a:ext cx="4496427" cy="6382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D258B-A915-43E7-BC4B-08D6554D4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563" y="3302360"/>
            <a:ext cx="2076740" cy="7811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D41DDC-5A82-4C24-94D5-C7E536925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258" y="2730780"/>
            <a:ext cx="4620270" cy="5048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35B577-0D9E-4755-82FF-BE5A73DB2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996" y="3354754"/>
            <a:ext cx="3000794" cy="6763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9CCD90-99C8-4BEB-818A-459D412E05C9}"/>
              </a:ext>
            </a:extLst>
          </p:cNvPr>
          <p:cNvSpPr txBox="1"/>
          <p:nvPr/>
        </p:nvSpPr>
        <p:spPr>
          <a:xfrm>
            <a:off x="978648" y="4083519"/>
            <a:ext cx="3908809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커질수록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variance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exploding: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 SDE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033674-2ED8-4940-B02D-D3764A0763FC}"/>
              </a:ext>
            </a:extLst>
          </p:cNvPr>
          <p:cNvSpPr txBox="1"/>
          <p:nvPr/>
        </p:nvSpPr>
        <p:spPr>
          <a:xfrm>
            <a:off x="6276990" y="4083519"/>
            <a:ext cx="3908809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커져도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variance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가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fix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되어있음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VP SDE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524ED59-DF01-4975-92A1-6B45445C9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011" y="4759761"/>
            <a:ext cx="4867954" cy="6763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3AE0914-79BC-4FE1-8B6C-D42D336D0233}"/>
              </a:ext>
            </a:extLst>
          </p:cNvPr>
          <p:cNvSpPr txBox="1"/>
          <p:nvPr/>
        </p:nvSpPr>
        <p:spPr>
          <a:xfrm>
            <a:off x="6276988" y="5499048"/>
            <a:ext cx="3908809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더 좋은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SDE 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만들었다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sub-VP SDE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902EF-1F3B-4A38-B80C-9A3650CCD38E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21BBC9-7E55-41A7-AE4E-6C98113E8D12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651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ECC9C2-9AB5-4F9F-9092-51FADB856210}"/>
              </a:ext>
            </a:extLst>
          </p:cNvPr>
          <p:cNvSpPr txBox="1"/>
          <p:nvPr/>
        </p:nvSpPr>
        <p:spPr>
          <a:xfrm>
            <a:off x="5053633" y="1553489"/>
            <a:ext cx="1466820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SMLD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E579F-CFA5-4EAA-BD77-31E12DC7A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817" y="2092596"/>
            <a:ext cx="4496427" cy="6382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E902EF-1F3B-4A38-B80C-9A3650CCD38E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21BBC9-7E55-41A7-AE4E-6C98113E8D12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50E897-A0D5-401D-AA96-0AEF3D76C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569" y="2730860"/>
            <a:ext cx="4348922" cy="638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24B7F-30B9-4A9F-A8E8-77C7EF1A6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525" y="3386201"/>
            <a:ext cx="2457036" cy="5735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1F653A1-314D-4BCC-9CBB-20B017965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8673" y="4264385"/>
            <a:ext cx="2076740" cy="781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8518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FF32548-F65F-4682-BC31-6AE0E77E2FE7}"/>
              </a:ext>
            </a:extLst>
          </p:cNvPr>
          <p:cNvSpPr txBox="1"/>
          <p:nvPr/>
        </p:nvSpPr>
        <p:spPr>
          <a:xfrm>
            <a:off x="5069109" y="1553489"/>
            <a:ext cx="1466820" cy="518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6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DDPM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E902EF-1F3B-4A38-B80C-9A3650CCD38E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21BBC9-7E55-41A7-AE4E-6C98113E8D12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4132455-A90C-4563-A4B9-FE4043D55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383" y="2157089"/>
            <a:ext cx="4620270" cy="5048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963EB3-82FF-4EEE-BFBC-926A6C9C2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997" y="2661984"/>
            <a:ext cx="4620270" cy="7295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2AA0E8-3400-47EE-A2C2-5CF0BC47D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85" y="3429000"/>
            <a:ext cx="6487430" cy="16099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E05A0D-9C4C-4D9F-B99F-81CB54B06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2121" y="5304511"/>
            <a:ext cx="3000794" cy="6763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9667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8194B-4B1D-46AB-B199-3AB470793508}"/>
              </a:ext>
            </a:extLst>
          </p:cNvPr>
          <p:cNvSpPr txBox="1"/>
          <p:nvPr/>
        </p:nvSpPr>
        <p:spPr>
          <a:xfrm>
            <a:off x="496776" y="1371985"/>
            <a:ext cx="10704624" cy="154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Predictor-Corrector samplers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우리는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추정하는 모델을 학습했기 때문에 이를 이용해 더 정확한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 수 있다</a:t>
            </a: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Langevin MCMC, HMC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Correcting the solution of numerical SDE solver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SMLD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DDPM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과정을 다음과 같이 일반화가 가능하다</a:t>
            </a: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844588-0523-4816-97A8-6F1175B75C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https://deepgenerativemodels.github.io/syllabus.html</a:t>
            </a:r>
            <a:endParaRPr lang="ko-KR" altLang="en-US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1FFE7F-95B4-4636-BEEB-082722280DC3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C42C23-22D3-4C59-8831-355E0016E21E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F3E383-DD40-4DE8-B43E-186478BB4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538" y="3228680"/>
            <a:ext cx="6118923" cy="193498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1C4270-55BE-4690-AE25-006A87502758}"/>
              </a:ext>
            </a:extLst>
          </p:cNvPr>
          <p:cNvGrpSpPr/>
          <p:nvPr/>
        </p:nvGrpSpPr>
        <p:grpSpPr>
          <a:xfrm>
            <a:off x="2009723" y="2020878"/>
            <a:ext cx="8172552" cy="2415604"/>
            <a:chOff x="716431" y="2025403"/>
            <a:chExt cx="8172552" cy="2415604"/>
          </a:xfrm>
        </p:grpSpPr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id="{85A8A627-0052-4A73-80B5-2254D16D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431" y="2025403"/>
              <a:ext cx="8172552" cy="2415604"/>
            </a:xfrm>
            <a:prstGeom prst="rect">
              <a:avLst/>
            </a:prstGeom>
          </p:spPr>
        </p:pic>
        <p:sp>
          <p:nvSpPr>
            <p:cNvPr id="28" name="Cross 11">
              <a:extLst>
                <a:ext uri="{FF2B5EF4-FFF2-40B4-BE49-F238E27FC236}">
                  <a16:creationId xmlns:a16="http://schemas.microsoft.com/office/drawing/2014/main" id="{936A0DF0-A515-4CEA-A2EB-CD359CE048A0}"/>
                </a:ext>
              </a:extLst>
            </p:cNvPr>
            <p:cNvSpPr/>
            <p:nvPr/>
          </p:nvSpPr>
          <p:spPr>
            <a:xfrm rot="2616169">
              <a:off x="1368000" y="3009756"/>
              <a:ext cx="244800" cy="244800"/>
            </a:xfrm>
            <a:prstGeom prst="plus">
              <a:avLst>
                <a:gd name="adj" fmla="val 3382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12">
              <a:extLst>
                <a:ext uri="{FF2B5EF4-FFF2-40B4-BE49-F238E27FC236}">
                  <a16:creationId xmlns:a16="http://schemas.microsoft.com/office/drawing/2014/main" id="{F0DAF751-3FB2-4AA2-937D-F3A156DBB936}"/>
                </a:ext>
              </a:extLst>
            </p:cNvPr>
            <p:cNvSpPr/>
            <p:nvPr/>
          </p:nvSpPr>
          <p:spPr>
            <a:xfrm rot="2616169">
              <a:off x="3400329" y="3629954"/>
              <a:ext cx="244800" cy="244800"/>
            </a:xfrm>
            <a:prstGeom prst="plus">
              <a:avLst>
                <a:gd name="adj" fmla="val 3382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13">
              <a:extLst>
                <a:ext uri="{FF2B5EF4-FFF2-40B4-BE49-F238E27FC236}">
                  <a16:creationId xmlns:a16="http://schemas.microsoft.com/office/drawing/2014/main" id="{38C0CCF6-5ABF-4124-B4A1-0086EC4465CB}"/>
                </a:ext>
              </a:extLst>
            </p:cNvPr>
            <p:cNvSpPr/>
            <p:nvPr/>
          </p:nvSpPr>
          <p:spPr>
            <a:xfrm rot="2616169">
              <a:off x="6056400" y="3456904"/>
              <a:ext cx="244800" cy="244800"/>
            </a:xfrm>
            <a:prstGeom prst="plus">
              <a:avLst>
                <a:gd name="adj" fmla="val 3382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ross 14">
              <a:extLst>
                <a:ext uri="{FF2B5EF4-FFF2-40B4-BE49-F238E27FC236}">
                  <a16:creationId xmlns:a16="http://schemas.microsoft.com/office/drawing/2014/main" id="{533ADDD3-63E3-4B79-AA7C-51A854028F80}"/>
                </a:ext>
              </a:extLst>
            </p:cNvPr>
            <p:cNvSpPr/>
            <p:nvPr/>
          </p:nvSpPr>
          <p:spPr>
            <a:xfrm rot="2616169">
              <a:off x="7992805" y="3110805"/>
              <a:ext cx="244800" cy="244800"/>
            </a:xfrm>
            <a:prstGeom prst="plus">
              <a:avLst>
                <a:gd name="adj" fmla="val 3382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ross 23">
              <a:extLst>
                <a:ext uri="{FF2B5EF4-FFF2-40B4-BE49-F238E27FC236}">
                  <a16:creationId xmlns:a16="http://schemas.microsoft.com/office/drawing/2014/main" id="{50AF4857-1531-49C5-AE99-954C2C569418}"/>
                </a:ext>
              </a:extLst>
            </p:cNvPr>
            <p:cNvSpPr/>
            <p:nvPr/>
          </p:nvSpPr>
          <p:spPr>
            <a:xfrm rot="2616169">
              <a:off x="3400329" y="2645401"/>
              <a:ext cx="244800" cy="244800"/>
            </a:xfrm>
            <a:prstGeom prst="plus">
              <a:avLst>
                <a:gd name="adj" fmla="val 3382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ross 24">
              <a:extLst>
                <a:ext uri="{FF2B5EF4-FFF2-40B4-BE49-F238E27FC236}">
                  <a16:creationId xmlns:a16="http://schemas.microsoft.com/office/drawing/2014/main" id="{4E7024DC-C02F-4F80-B962-8025CC71F347}"/>
                </a:ext>
              </a:extLst>
            </p:cNvPr>
            <p:cNvSpPr/>
            <p:nvPr/>
          </p:nvSpPr>
          <p:spPr>
            <a:xfrm rot="2616169">
              <a:off x="6053806" y="2818449"/>
              <a:ext cx="244800" cy="244800"/>
            </a:xfrm>
            <a:prstGeom prst="plus">
              <a:avLst>
                <a:gd name="adj" fmla="val 3382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ross 25">
              <a:extLst>
                <a:ext uri="{FF2B5EF4-FFF2-40B4-BE49-F238E27FC236}">
                  <a16:creationId xmlns:a16="http://schemas.microsoft.com/office/drawing/2014/main" id="{34BF19A7-BC10-4C9C-9B5A-A3A6AA769213}"/>
                </a:ext>
              </a:extLst>
            </p:cNvPr>
            <p:cNvSpPr/>
            <p:nvPr/>
          </p:nvSpPr>
          <p:spPr>
            <a:xfrm rot="2616169">
              <a:off x="7992806" y="2645399"/>
              <a:ext cx="244800" cy="244800"/>
            </a:xfrm>
            <a:prstGeom prst="plus">
              <a:avLst>
                <a:gd name="adj" fmla="val 33824"/>
              </a:avLst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E01E0F65-2602-457A-8925-8CE9F93BFFC1}"/>
                </a:ext>
              </a:extLst>
            </p:cNvPr>
            <p:cNvGrpSpPr/>
            <p:nvPr/>
          </p:nvGrpSpPr>
          <p:grpSpPr>
            <a:xfrm>
              <a:off x="1840457" y="3233205"/>
              <a:ext cx="1413299" cy="521658"/>
              <a:chOff x="1840457" y="3233205"/>
              <a:chExt cx="1413299" cy="521658"/>
            </a:xfrm>
          </p:grpSpPr>
          <p:cxnSp>
            <p:nvCxnSpPr>
              <p:cNvPr id="43" name="Straight Arrow Connector 20">
                <a:extLst>
                  <a:ext uri="{FF2B5EF4-FFF2-40B4-BE49-F238E27FC236}">
                    <a16:creationId xmlns:a16="http://schemas.microsoft.com/office/drawing/2014/main" id="{6354F0D4-A432-48C7-B6F3-24B39CD00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0457" y="3233205"/>
                <a:ext cx="1413299" cy="46759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26">
                <a:extLst>
                  <a:ext uri="{FF2B5EF4-FFF2-40B4-BE49-F238E27FC236}">
                    <a16:creationId xmlns:a16="http://schemas.microsoft.com/office/drawing/2014/main" id="{600A6555-938D-40DD-BA9E-D80301E2DBDF}"/>
                  </a:ext>
                </a:extLst>
              </p:cNvPr>
              <p:cNvSpPr/>
              <p:nvPr/>
            </p:nvSpPr>
            <p:spPr>
              <a:xfrm rot="1150292">
                <a:off x="2078856" y="3447086"/>
                <a:ext cx="883576" cy="307777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predictor</a:t>
                </a:r>
              </a:p>
            </p:txBody>
          </p:sp>
        </p:grpSp>
        <p:cxnSp>
          <p:nvCxnSpPr>
            <p:cNvPr id="36" name="Straight Arrow Connector 29">
              <a:extLst>
                <a:ext uri="{FF2B5EF4-FFF2-40B4-BE49-F238E27FC236}">
                  <a16:creationId xmlns:a16="http://schemas.microsoft.com/office/drawing/2014/main" id="{23A6825A-8F64-4AA6-8F6D-48CA0A46EF66}"/>
                </a:ext>
              </a:extLst>
            </p:cNvPr>
            <p:cNvCxnSpPr>
              <a:cxnSpLocks/>
            </p:cNvCxnSpPr>
            <p:nvPr/>
          </p:nvCxnSpPr>
          <p:spPr>
            <a:xfrm>
              <a:off x="4008804" y="2871327"/>
              <a:ext cx="1834009" cy="66354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3">
              <a:extLst>
                <a:ext uri="{FF2B5EF4-FFF2-40B4-BE49-F238E27FC236}">
                  <a16:creationId xmlns:a16="http://schemas.microsoft.com/office/drawing/2014/main" id="{A105E528-E523-406C-9CD0-47A25E539632}"/>
                </a:ext>
              </a:extLst>
            </p:cNvPr>
            <p:cNvCxnSpPr>
              <a:cxnSpLocks/>
            </p:cNvCxnSpPr>
            <p:nvPr/>
          </p:nvCxnSpPr>
          <p:spPr>
            <a:xfrm>
              <a:off x="6402758" y="3009433"/>
              <a:ext cx="1539398" cy="22377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40">
              <a:extLst>
                <a:ext uri="{FF2B5EF4-FFF2-40B4-BE49-F238E27FC236}">
                  <a16:creationId xmlns:a16="http://schemas.microsoft.com/office/drawing/2014/main" id="{01C66ED1-5B9B-4878-AEE3-95725E3221B9}"/>
                </a:ext>
              </a:extLst>
            </p:cNvPr>
            <p:cNvGrpSpPr/>
            <p:nvPr/>
          </p:nvGrpSpPr>
          <p:grpSpPr>
            <a:xfrm>
              <a:off x="3480877" y="2998242"/>
              <a:ext cx="881973" cy="468760"/>
              <a:chOff x="2313044" y="3018183"/>
              <a:chExt cx="881973" cy="468760"/>
            </a:xfrm>
          </p:grpSpPr>
          <p:cxnSp>
            <p:nvCxnSpPr>
              <p:cNvPr id="41" name="Straight Arrow Connector 41">
                <a:extLst>
                  <a:ext uri="{FF2B5EF4-FFF2-40B4-BE49-F238E27FC236}">
                    <a16:creationId xmlns:a16="http://schemas.microsoft.com/office/drawing/2014/main" id="{DDD8160E-CC96-4BEC-B81D-2113B5F42B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54896" y="3018183"/>
                <a:ext cx="0" cy="46876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D12AC00B-EF5C-4193-840D-28BCF183831F}"/>
                  </a:ext>
                </a:extLst>
              </p:cNvPr>
              <p:cNvSpPr/>
              <p:nvPr/>
            </p:nvSpPr>
            <p:spPr>
              <a:xfrm>
                <a:off x="2313044" y="3129119"/>
                <a:ext cx="881973" cy="307777"/>
              </a:xfrm>
              <a:prstGeom prst="rect">
                <a:avLst/>
              </a:prstGeom>
              <a:noFill/>
              <a:effectLst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1400">
                    <a:ln w="0"/>
                    <a:solidFill>
                      <a:srgbClr val="FF0000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corrector</a:t>
                </a:r>
              </a:p>
            </p:txBody>
          </p:sp>
        </p:grpSp>
        <p:cxnSp>
          <p:nvCxnSpPr>
            <p:cNvPr id="39" name="Straight Arrow Connector 47">
              <a:extLst>
                <a:ext uri="{FF2B5EF4-FFF2-40B4-BE49-F238E27FC236}">
                  <a16:creationId xmlns:a16="http://schemas.microsoft.com/office/drawing/2014/main" id="{6D27D7E1-BD67-4F0B-AA95-EF4643DD83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9366" y="3063320"/>
              <a:ext cx="0" cy="3536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50">
              <a:extLst>
                <a:ext uri="{FF2B5EF4-FFF2-40B4-BE49-F238E27FC236}">
                  <a16:creationId xmlns:a16="http://schemas.microsoft.com/office/drawing/2014/main" id="{ADBDEE20-71D5-4DE0-9381-20C617872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5205" y="2871327"/>
              <a:ext cx="0" cy="2608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303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8194B-4B1D-46AB-B199-3AB470793508}"/>
              </a:ext>
            </a:extLst>
          </p:cNvPr>
          <p:cNvSpPr txBox="1"/>
          <p:nvPr/>
        </p:nvSpPr>
        <p:spPr>
          <a:xfrm>
            <a:off x="496776" y="1371985"/>
            <a:ext cx="10704624" cy="1266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2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Probability Flow and connection to neural ODEs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SDE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상응하는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ODE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존재하고 이를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Probability flow ODE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한다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증명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Fast Sampling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Exact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likelihood</a:t>
            </a:r>
            <a:r>
              <a:rPr lang="ko-KR" altLang="en-US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computation, Uniquely identifiable encoding, Manipulating latent representations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C8DEAA3-8671-414F-9E1D-241D44E9798B}"/>
              </a:ext>
            </a:extLst>
          </p:cNvPr>
          <p:cNvGrpSpPr/>
          <p:nvPr/>
        </p:nvGrpSpPr>
        <p:grpSpPr>
          <a:xfrm>
            <a:off x="969049" y="3523117"/>
            <a:ext cx="9228193" cy="572101"/>
            <a:chOff x="617357" y="3596716"/>
            <a:chExt cx="9228193" cy="5721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53EEFA-2233-47A2-B344-EEDAD572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3703" y="3606764"/>
              <a:ext cx="3381847" cy="5620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F6502DE-9626-4BC8-8D6F-AF3A516A7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1321" r="3165"/>
            <a:stretch/>
          </p:blipFill>
          <p:spPr>
            <a:xfrm>
              <a:off x="617357" y="3596716"/>
              <a:ext cx="4326432" cy="562053"/>
            </a:xfrm>
            <a:prstGeom prst="rect">
              <a:avLst/>
            </a:prstGeom>
          </p:spPr>
        </p:pic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8E3200D8-3F42-4011-BA59-9255C2BE5342}"/>
                </a:ext>
              </a:extLst>
            </p:cNvPr>
            <p:cNvSpPr/>
            <p:nvPr/>
          </p:nvSpPr>
          <p:spPr>
            <a:xfrm>
              <a:off x="5182537" y="3811455"/>
              <a:ext cx="1055077" cy="215065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722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5C85A-9583-42A0-BC7B-5E3DE323C48E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https://github.com/yang-song/score_sde_pytorch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2B8203-3E0B-4436-A94F-F9EA3CC36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234" y="1362460"/>
            <a:ext cx="5701532" cy="51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90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9D55A-817A-40CC-8D7C-E7036F427BB9}"/>
              </a:ext>
            </a:extLst>
          </p:cNvPr>
          <p:cNvSpPr txBox="1"/>
          <p:nvPr/>
        </p:nvSpPr>
        <p:spPr>
          <a:xfrm>
            <a:off x="496776" y="1371985"/>
            <a:ext cx="23607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VE-SDE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8D8C27-5FCC-4FDF-8287-1EAD8D38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6" y="2861297"/>
            <a:ext cx="7944959" cy="1571844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BEAA97-0E76-4A88-BFAE-D45A62C00965}"/>
              </a:ext>
            </a:extLst>
          </p:cNvPr>
          <p:cNvGrpSpPr/>
          <p:nvPr/>
        </p:nvGrpSpPr>
        <p:grpSpPr>
          <a:xfrm>
            <a:off x="619125" y="1747114"/>
            <a:ext cx="9041804" cy="3686725"/>
            <a:chOff x="619125" y="1219215"/>
            <a:chExt cx="9041804" cy="36867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02F0FAC-E2C0-413D-8130-225D8911C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448"/>
            <a:stretch/>
          </p:blipFill>
          <p:spPr>
            <a:xfrm>
              <a:off x="6681080" y="1219215"/>
              <a:ext cx="2979849" cy="55135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EDFB19-B05B-4DA3-B795-B99355D9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1080" y="1792978"/>
              <a:ext cx="2067213" cy="64779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170E2FF-296E-46FF-8783-401D8B3F4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408" r="24668"/>
            <a:stretch/>
          </p:blipFill>
          <p:spPr>
            <a:xfrm>
              <a:off x="7029450" y="4121767"/>
              <a:ext cx="2524126" cy="784173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7204A67-EE40-4659-A9A3-993768284C08}"/>
                </a:ext>
              </a:extLst>
            </p:cNvPr>
            <p:cNvSpPr/>
            <p:nvPr/>
          </p:nvSpPr>
          <p:spPr>
            <a:xfrm>
              <a:off x="619125" y="2657475"/>
              <a:ext cx="542925" cy="2476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BDD02108-536E-4710-AB15-7A84C0BA880E}"/>
                </a:ext>
              </a:extLst>
            </p:cNvPr>
            <p:cNvCxnSpPr>
              <a:cxnSpLocks/>
              <a:stCxn id="18" idx="0"/>
              <a:endCxn id="5" idx="1"/>
            </p:cNvCxnSpPr>
            <p:nvPr/>
          </p:nvCxnSpPr>
          <p:spPr>
            <a:xfrm rot="5400000" flipH="1" flipV="1">
              <a:off x="3515533" y="-508072"/>
              <a:ext cx="540602" cy="579049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E9EDC22F-F202-449A-95E6-D310304AE2BF}"/>
                </a:ext>
              </a:extLst>
            </p:cNvPr>
            <p:cNvSpPr/>
            <p:nvPr/>
          </p:nvSpPr>
          <p:spPr>
            <a:xfrm>
              <a:off x="619125" y="3143220"/>
              <a:ext cx="819150" cy="2476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2C48C8C1-24B0-485E-8DCB-312278E8D251}"/>
                </a:ext>
              </a:extLst>
            </p:cNvPr>
            <p:cNvCxnSpPr>
              <a:stCxn id="23" idx="4"/>
              <a:endCxn id="13" idx="1"/>
            </p:cNvCxnSpPr>
            <p:nvPr/>
          </p:nvCxnSpPr>
          <p:spPr>
            <a:xfrm rot="16200000" flipH="1">
              <a:off x="3467583" y="951987"/>
              <a:ext cx="1122984" cy="600075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69A9F24-B835-458A-ACBC-E8EC2335A0C7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https://github.com/yang-song/score_sde_pytorch/blob/main/sde_lib.py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64F55EE-CE67-41BF-9183-368F0191D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4421" y="827122"/>
            <a:ext cx="2076740" cy="7811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17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C9A45-A32B-45BB-B4DB-89BAF7E41E6D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C029F-9EE4-48C0-99E0-C33A3498E3FA}"/>
              </a:ext>
            </a:extLst>
          </p:cNvPr>
          <p:cNvSpPr txBox="1"/>
          <p:nvPr/>
        </p:nvSpPr>
        <p:spPr>
          <a:xfrm>
            <a:off x="437009" y="1644705"/>
            <a:ext cx="10704624" cy="336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노이즈로부터 데이터를 생성하는 것이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generative modeling.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Stochastic Differential Equation (SDE)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사용해 복잡한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distribution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known prior distribution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변환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그에 상응하는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reverse-time SDE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prior distribution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 distribution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</a:t>
            </a:r>
            <a:r>
              <a:rPr lang="ko-KR" altLang="en-US" sz="1200" spc="100" err="1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돌릴수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있다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Reverse-time SDE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오직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Perturbed data distribution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time-dependent gradient field (</a:t>
            </a:r>
            <a:r>
              <a:rPr lang="en-US" altLang="ko-KR" sz="1200" spc="100">
                <a:solidFill>
                  <a:srgbClr val="393736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score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의존한다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우리는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network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estimate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있고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numerical SDE solver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이용해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 수 있음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spc="100">
                <a:solidFill>
                  <a:srgbClr val="39373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Contribution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Discretized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reverse-time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SDE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진화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(evolution)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과정에서 발생하는 오류를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Predictor-Corrector framework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사용해 보정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SDE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동일한 분포에서 </a:t>
            </a:r>
            <a:r>
              <a:rPr lang="ko-KR" altLang="en-US" sz="1200" spc="100" err="1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샘플링하지만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정확한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likelihood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계산과 샘플링 효율을 개선한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Ordinary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Differential Equation(ODE)</a:t>
            </a:r>
            <a:r>
              <a:rPr lang="ko-KR" altLang="en-US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소개</a:t>
            </a: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C41C0-2F47-42FA-B442-7FE18E85C94C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Score-based generative modeling through stochastic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2513570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D71B78-4649-4325-A1EB-D236E385B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8" y="2438250"/>
            <a:ext cx="5201376" cy="1076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9D55A-817A-40CC-8D7C-E7036F427BB9}"/>
              </a:ext>
            </a:extLst>
          </p:cNvPr>
          <p:cNvSpPr txBox="1"/>
          <p:nvPr/>
        </p:nvSpPr>
        <p:spPr>
          <a:xfrm>
            <a:off x="496776" y="1371985"/>
            <a:ext cx="1932099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VE-SDE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577045-3939-435A-9FCC-D5A3BEFA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76" y="3632477"/>
            <a:ext cx="4421275" cy="7152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FCD607-F6F3-444E-A1B2-58C8D641DEEB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https://github.com/yang-song/score_sde_pytorch/blob/main/sde_lib.py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C95019-9B3D-450B-A763-9DAF9FCA4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303" y="2457300"/>
            <a:ext cx="3839111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1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FEA8F8-A42A-4460-9D99-0EB6D43AA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8" y="2877368"/>
            <a:ext cx="4658375" cy="1352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9D55A-817A-40CC-8D7C-E7036F427BB9}"/>
              </a:ext>
            </a:extLst>
          </p:cNvPr>
          <p:cNvSpPr txBox="1"/>
          <p:nvPr/>
        </p:nvSpPr>
        <p:spPr>
          <a:xfrm>
            <a:off x="496776" y="1371985"/>
            <a:ext cx="1932099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VP-SDE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A2448A-B2B0-4B0E-A2F5-6E8578E0C374}"/>
              </a:ext>
            </a:extLst>
          </p:cNvPr>
          <p:cNvGrpSpPr/>
          <p:nvPr/>
        </p:nvGrpSpPr>
        <p:grpSpPr>
          <a:xfrm>
            <a:off x="576261" y="2436524"/>
            <a:ext cx="9266311" cy="3058309"/>
            <a:chOff x="576261" y="1946330"/>
            <a:chExt cx="9266311" cy="3058309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FB5902B-EE54-4C7B-B62E-2C9A26F46872}"/>
                </a:ext>
              </a:extLst>
            </p:cNvPr>
            <p:cNvSpPr/>
            <p:nvPr/>
          </p:nvSpPr>
          <p:spPr>
            <a:xfrm>
              <a:off x="609600" y="2686050"/>
              <a:ext cx="542925" cy="2476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구부러짐 17">
              <a:extLst>
                <a:ext uri="{FF2B5EF4-FFF2-40B4-BE49-F238E27FC236}">
                  <a16:creationId xmlns:a16="http://schemas.microsoft.com/office/drawing/2014/main" id="{E3C31167-822A-448E-8452-A7BA1A45B816}"/>
                </a:ext>
              </a:extLst>
            </p:cNvPr>
            <p:cNvCxnSpPr>
              <a:cxnSpLocks/>
              <a:stCxn id="17" idx="0"/>
              <a:endCxn id="6" idx="1"/>
            </p:cNvCxnSpPr>
            <p:nvPr/>
          </p:nvCxnSpPr>
          <p:spPr>
            <a:xfrm rot="5400000" flipH="1" flipV="1">
              <a:off x="3496483" y="-498546"/>
              <a:ext cx="569177" cy="580001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1C79654-378E-4FCA-9DEB-EA423D7F116A}"/>
                </a:ext>
              </a:extLst>
            </p:cNvPr>
            <p:cNvSpPr/>
            <p:nvPr/>
          </p:nvSpPr>
          <p:spPr>
            <a:xfrm>
              <a:off x="585787" y="2919936"/>
              <a:ext cx="542925" cy="2476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연결선: 구부러짐 19">
              <a:extLst>
                <a:ext uri="{FF2B5EF4-FFF2-40B4-BE49-F238E27FC236}">
                  <a16:creationId xmlns:a16="http://schemas.microsoft.com/office/drawing/2014/main" id="{47816B25-22C4-496C-9E5F-328BFA6C8D15}"/>
                </a:ext>
              </a:extLst>
            </p:cNvPr>
            <p:cNvCxnSpPr>
              <a:cxnSpLocks/>
              <a:stCxn id="19" idx="4"/>
              <a:endCxn id="24" idx="1"/>
            </p:cNvCxnSpPr>
            <p:nvPr/>
          </p:nvCxnSpPr>
          <p:spPr>
            <a:xfrm rot="16200000" flipH="1">
              <a:off x="3578850" y="445985"/>
              <a:ext cx="843299" cy="628649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B98077-8769-4BFE-B81E-86BC8599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1080" y="1946330"/>
              <a:ext cx="2910595" cy="341085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0BF7D38-E7D3-46F0-BDB0-291BED852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96" t="9740" r="43296"/>
            <a:stretch/>
          </p:blipFill>
          <p:spPr>
            <a:xfrm>
              <a:off x="7143749" y="3739913"/>
              <a:ext cx="2698823" cy="541943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5A84ACD-E56C-4F8E-A57C-31B13E532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9586" t="9740"/>
            <a:stretch/>
          </p:blipFill>
          <p:spPr>
            <a:xfrm>
              <a:off x="7439024" y="4462348"/>
              <a:ext cx="2331644" cy="542291"/>
            </a:xfrm>
            <a:prstGeom prst="rect">
              <a:avLst/>
            </a:prstGeom>
          </p:spPr>
        </p:pic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5DF88D7-D7A7-4216-92C2-B8268DE86BC0}"/>
                </a:ext>
              </a:extLst>
            </p:cNvPr>
            <p:cNvSpPr/>
            <p:nvPr/>
          </p:nvSpPr>
          <p:spPr>
            <a:xfrm>
              <a:off x="576261" y="3167584"/>
              <a:ext cx="833439" cy="2476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구부러짐 28">
              <a:extLst>
                <a:ext uri="{FF2B5EF4-FFF2-40B4-BE49-F238E27FC236}">
                  <a16:creationId xmlns:a16="http://schemas.microsoft.com/office/drawing/2014/main" id="{7352D137-F40F-4167-9A4E-16A24F90205C}"/>
                </a:ext>
              </a:extLst>
            </p:cNvPr>
            <p:cNvCxnSpPr>
              <a:cxnSpLocks/>
              <a:stCxn id="27" idx="3"/>
              <a:endCxn id="25" idx="1"/>
            </p:cNvCxnSpPr>
            <p:nvPr/>
          </p:nvCxnSpPr>
          <p:spPr>
            <a:xfrm rot="16200000" flipH="1">
              <a:off x="3391405" y="685875"/>
              <a:ext cx="1354528" cy="6740709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8831358-9DA0-4BA7-BCE4-5D1F4639CBCB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https://github.com/yang-song/score_sde_pytorch/blob/main/sde_lib.py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CEB59A4-FE6B-4102-95A5-9F0B2AF42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8051" y="776663"/>
            <a:ext cx="3000794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296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938F4DE-5B54-4B28-8C1E-042284ECA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28" y="2438250"/>
            <a:ext cx="7068536" cy="130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4A55C6-8EDE-432A-B504-BB4EA845F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76" y="4028318"/>
            <a:ext cx="7382905" cy="10002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AAD794B-F98E-47BC-BD56-A7AE1790CFED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https://github.com/yang-song/score_sde_pytorch/blob/main/sde_lib.py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5CCDAE-DEE5-4832-8D71-F5D67E503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206" y="2509688"/>
            <a:ext cx="3305636" cy="6477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06C7DFC-8FCB-4A22-B3B0-FC44F660091D}"/>
              </a:ext>
            </a:extLst>
          </p:cNvPr>
          <p:cNvSpPr txBox="1"/>
          <p:nvPr/>
        </p:nvSpPr>
        <p:spPr>
          <a:xfrm>
            <a:off x="496776" y="1371985"/>
            <a:ext cx="1932099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VP-SDE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91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306227-269C-413B-AF2C-7746F7626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32"/>
          <a:stretch/>
        </p:blipFill>
        <p:spPr>
          <a:xfrm>
            <a:off x="372028" y="2315379"/>
            <a:ext cx="8326012" cy="2151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9D55A-817A-40CC-8D7C-E7036F427BB9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 SDE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D0EBBC3-B98B-4C1D-97F8-0627CCC51336}"/>
              </a:ext>
            </a:extLst>
          </p:cNvPr>
          <p:cNvGrpSpPr/>
          <p:nvPr/>
        </p:nvGrpSpPr>
        <p:grpSpPr>
          <a:xfrm>
            <a:off x="590550" y="2541630"/>
            <a:ext cx="11154846" cy="1626620"/>
            <a:chOff x="590550" y="2541630"/>
            <a:chExt cx="11154846" cy="162662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C86A4AB-7FBC-4D30-AD53-0A5C6A1FB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1321" r="3165"/>
            <a:stretch/>
          </p:blipFill>
          <p:spPr>
            <a:xfrm>
              <a:off x="5302391" y="3606197"/>
              <a:ext cx="4326432" cy="562053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D5645BF-E961-4A95-8F58-C3701D36A295}"/>
                </a:ext>
              </a:extLst>
            </p:cNvPr>
            <p:cNvSpPr/>
            <p:nvPr/>
          </p:nvSpPr>
          <p:spPr>
            <a:xfrm>
              <a:off x="590550" y="2885249"/>
              <a:ext cx="542925" cy="2476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D46AF35-FAB4-4669-8772-1B26602FDCB9}"/>
                </a:ext>
              </a:extLst>
            </p:cNvPr>
            <p:cNvSpPr/>
            <p:nvPr/>
          </p:nvSpPr>
          <p:spPr>
            <a:xfrm>
              <a:off x="1189291" y="2896431"/>
              <a:ext cx="772859" cy="2476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연결선: 구부러짐 13">
              <a:extLst>
                <a:ext uri="{FF2B5EF4-FFF2-40B4-BE49-F238E27FC236}">
                  <a16:creationId xmlns:a16="http://schemas.microsoft.com/office/drawing/2014/main" id="{27239F3B-8169-4164-BEEE-BD0295D5738B}"/>
                </a:ext>
              </a:extLst>
            </p:cNvPr>
            <p:cNvCxnSpPr>
              <a:cxnSpLocks/>
              <a:stCxn id="22" idx="0"/>
              <a:endCxn id="16" idx="0"/>
            </p:cNvCxnSpPr>
            <p:nvPr/>
          </p:nvCxnSpPr>
          <p:spPr>
            <a:xfrm rot="5400000" flipH="1" flipV="1">
              <a:off x="5182577" y="-1045457"/>
              <a:ext cx="335032" cy="7548745"/>
            </a:xfrm>
            <a:prstGeom prst="curvedConnector3">
              <a:avLst>
                <a:gd name="adj1" fmla="val 168232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구부러짐 30">
              <a:extLst>
                <a:ext uri="{FF2B5EF4-FFF2-40B4-BE49-F238E27FC236}">
                  <a16:creationId xmlns:a16="http://schemas.microsoft.com/office/drawing/2014/main" id="{187843FF-3397-41D4-8C31-69DD0B89629C}"/>
                </a:ext>
              </a:extLst>
            </p:cNvPr>
            <p:cNvCxnSpPr>
              <a:cxnSpLocks/>
              <a:stCxn id="21" idx="0"/>
              <a:endCxn id="29" idx="2"/>
            </p:cNvCxnSpPr>
            <p:nvPr/>
          </p:nvCxnSpPr>
          <p:spPr>
            <a:xfrm rot="16200000" flipH="1">
              <a:off x="4455103" y="-707842"/>
              <a:ext cx="128133" cy="7314314"/>
            </a:xfrm>
            <a:prstGeom prst="curvedConnector5">
              <a:avLst>
                <a:gd name="adj1" fmla="val -178408"/>
                <a:gd name="adj2" fmla="val 49945"/>
                <a:gd name="adj3" fmla="val 27840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3174A2C-1E89-4A32-93D9-72D4D2A4F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28188" y="2541630"/>
              <a:ext cx="2400635" cy="41915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03CB36-808F-49D6-8FF4-E24C10630B62}"/>
                </a:ext>
              </a:extLst>
            </p:cNvPr>
            <p:cNvSpPr txBox="1"/>
            <p:nvPr/>
          </p:nvSpPr>
          <p:spPr>
            <a:xfrm>
              <a:off x="9727572" y="2542021"/>
              <a:ext cx="2017824" cy="41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Forward SDE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E4938F-2FEA-436F-AA85-6090D4B68B00}"/>
                </a:ext>
              </a:extLst>
            </p:cNvPr>
            <p:cNvSpPr txBox="1"/>
            <p:nvPr/>
          </p:nvSpPr>
          <p:spPr>
            <a:xfrm>
              <a:off x="9727572" y="3671062"/>
              <a:ext cx="2017824" cy="411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200">
                  <a:solidFill>
                    <a:srgbClr val="393736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Reverse SDE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BE9CA76-28B1-4D79-BA0E-61CCC41C207B}"/>
                </a:ext>
              </a:extLst>
            </p:cNvPr>
            <p:cNvSpPr/>
            <p:nvPr/>
          </p:nvSpPr>
          <p:spPr>
            <a:xfrm>
              <a:off x="8938728" y="2561399"/>
              <a:ext cx="371475" cy="463025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897D99-E450-4F82-A662-16FFB67F01C8}"/>
                </a:ext>
              </a:extLst>
            </p:cNvPr>
            <p:cNvSpPr/>
            <p:nvPr/>
          </p:nvSpPr>
          <p:spPr>
            <a:xfrm>
              <a:off x="7896835" y="2550357"/>
              <a:ext cx="558984" cy="463025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9176C2A-17B4-417C-A702-9588384FC3B5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https://github.com/yang-song/score_sde_pytorch/blob/main/sde_lib.py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FA70AE7-B025-441F-A99F-56EC79B0F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787" y="861536"/>
            <a:ext cx="377242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2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306227-269C-413B-AF2C-7746F76265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79"/>
          <a:stretch/>
        </p:blipFill>
        <p:spPr>
          <a:xfrm>
            <a:off x="372028" y="2315379"/>
            <a:ext cx="8326012" cy="217232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266BDA-47AC-490C-BF30-90C38B7A858D}"/>
              </a:ext>
            </a:extLst>
          </p:cNvPr>
          <p:cNvGrpSpPr/>
          <p:nvPr/>
        </p:nvGrpSpPr>
        <p:grpSpPr>
          <a:xfrm>
            <a:off x="552450" y="3372681"/>
            <a:ext cx="9129699" cy="795569"/>
            <a:chOff x="552450" y="3372681"/>
            <a:chExt cx="9129699" cy="79556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C86A4AB-7FBC-4D30-AD53-0A5C6A1FB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11321" r="3165"/>
            <a:stretch/>
          </p:blipFill>
          <p:spPr>
            <a:xfrm>
              <a:off x="5302391" y="3606197"/>
              <a:ext cx="4326432" cy="562053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D46AF35-FAB4-4669-8772-1B26602FDCB9}"/>
                </a:ext>
              </a:extLst>
            </p:cNvPr>
            <p:cNvSpPr/>
            <p:nvPr/>
          </p:nvSpPr>
          <p:spPr>
            <a:xfrm>
              <a:off x="552450" y="3372681"/>
              <a:ext cx="695325" cy="2476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9897D99-E450-4F82-A662-16FFB67F01C8}"/>
                </a:ext>
              </a:extLst>
            </p:cNvPr>
            <p:cNvSpPr/>
            <p:nvPr/>
          </p:nvSpPr>
          <p:spPr>
            <a:xfrm>
              <a:off x="5915025" y="3701690"/>
              <a:ext cx="2586926" cy="463025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연결선: 구부러짐 2">
              <a:extLst>
                <a:ext uri="{FF2B5EF4-FFF2-40B4-BE49-F238E27FC236}">
                  <a16:creationId xmlns:a16="http://schemas.microsoft.com/office/drawing/2014/main" id="{13D288EA-74D1-432D-89BE-146D8DB35653}"/>
                </a:ext>
              </a:extLst>
            </p:cNvPr>
            <p:cNvCxnSpPr>
              <a:cxnSpLocks/>
              <a:stCxn id="22" idx="0"/>
              <a:endCxn id="29" idx="0"/>
            </p:cNvCxnSpPr>
            <p:nvPr/>
          </p:nvCxnSpPr>
          <p:spPr>
            <a:xfrm rot="16200000" flipH="1">
              <a:off x="3889795" y="382998"/>
              <a:ext cx="329009" cy="6308375"/>
            </a:xfrm>
            <a:prstGeom prst="curvedConnector3">
              <a:avLst>
                <a:gd name="adj1" fmla="val -6948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7042DC2-E1FB-4B32-88FD-67C2AB6EA222}"/>
                </a:ext>
              </a:extLst>
            </p:cNvPr>
            <p:cNvSpPr/>
            <p:nvPr/>
          </p:nvSpPr>
          <p:spPr>
            <a:xfrm>
              <a:off x="581025" y="3844730"/>
              <a:ext cx="876300" cy="2476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연결선: 구부러짐 11">
              <a:extLst>
                <a:ext uri="{FF2B5EF4-FFF2-40B4-BE49-F238E27FC236}">
                  <a16:creationId xmlns:a16="http://schemas.microsoft.com/office/drawing/2014/main" id="{A2B2F65F-97AA-470B-B98B-9EE274740766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1019175" y="4092380"/>
              <a:ext cx="8291499" cy="72335"/>
            </a:xfrm>
            <a:prstGeom prst="curvedConnector4">
              <a:avLst>
                <a:gd name="adj1" fmla="val 47760"/>
                <a:gd name="adj2" fmla="val 41603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F4078E03-B3ED-4B89-9134-A19DA882103A}"/>
                </a:ext>
              </a:extLst>
            </p:cNvPr>
            <p:cNvSpPr/>
            <p:nvPr/>
          </p:nvSpPr>
          <p:spPr>
            <a:xfrm>
              <a:off x="8939199" y="3701690"/>
              <a:ext cx="742950" cy="463025"/>
            </a:xfrm>
            <a:prstGeom prst="round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D835999-3509-41DF-BF6B-669881A20376}"/>
              </a:ext>
            </a:extLst>
          </p:cNvPr>
          <p:cNvSpPr txBox="1"/>
          <p:nvPr/>
        </p:nvSpPr>
        <p:spPr>
          <a:xfrm>
            <a:off x="496776" y="1371985"/>
            <a:ext cx="2541699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 SDE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2A670FC-FBFE-4EDD-94A3-DDA8C7E68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188" y="2541630"/>
            <a:ext cx="2400635" cy="4191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2F6C81-A470-48B9-A069-AC19EFB66E07}"/>
              </a:ext>
            </a:extLst>
          </p:cNvPr>
          <p:cNvSpPr txBox="1"/>
          <p:nvPr/>
        </p:nvSpPr>
        <p:spPr>
          <a:xfrm>
            <a:off x="9727572" y="2542021"/>
            <a:ext cx="2017824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Forward SDE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416EC1-2F19-46E7-9EE0-BE782822EC86}"/>
              </a:ext>
            </a:extLst>
          </p:cNvPr>
          <p:cNvSpPr txBox="1"/>
          <p:nvPr/>
        </p:nvSpPr>
        <p:spPr>
          <a:xfrm>
            <a:off x="9727572" y="3671062"/>
            <a:ext cx="2017824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 SDE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08DCFA-087A-4B61-88FB-C50D66BF698E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https://github.com/yang-song/score_sde_pytorch/blob/main/sde_lib.py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4A73EE5-E002-4ACA-99FC-47C441F03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787" y="861536"/>
            <a:ext cx="3772426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181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35999-3509-41DF-BF6B-669881A20376}"/>
              </a:ext>
            </a:extLst>
          </p:cNvPr>
          <p:cNvSpPr txBox="1"/>
          <p:nvPr/>
        </p:nvSpPr>
        <p:spPr>
          <a:xfrm>
            <a:off x="496776" y="1371985"/>
            <a:ext cx="418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</a:p>
          <a:p>
            <a:b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EulerMaruyama + Langevin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4EC81-4FF1-4C34-836F-6C3E789C4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1"/>
          <a:stretch/>
        </p:blipFill>
        <p:spPr>
          <a:xfrm>
            <a:off x="743195" y="2427189"/>
            <a:ext cx="5010849" cy="24281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669DED-2783-417E-B7C1-9E4559290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488" y="1208571"/>
            <a:ext cx="5323020" cy="509719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A0BB65E-7981-4272-B848-331FF068A5E3}"/>
              </a:ext>
            </a:extLst>
          </p:cNvPr>
          <p:cNvSpPr/>
          <p:nvPr/>
        </p:nvSpPr>
        <p:spPr>
          <a:xfrm>
            <a:off x="3249542" y="2619620"/>
            <a:ext cx="1741558" cy="2311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A15DC4E-7D86-4F57-9B6E-F576988D26E5}"/>
              </a:ext>
            </a:extLst>
          </p:cNvPr>
          <p:cNvSpPr/>
          <p:nvPr/>
        </p:nvSpPr>
        <p:spPr>
          <a:xfrm>
            <a:off x="6257925" y="4514849"/>
            <a:ext cx="1466850" cy="2311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C6BFF41-4553-4029-AF09-F4F3D754DF6F}"/>
              </a:ext>
            </a:extLst>
          </p:cNvPr>
          <p:cNvSpPr/>
          <p:nvPr/>
        </p:nvSpPr>
        <p:spPr>
          <a:xfrm>
            <a:off x="6333202" y="5803317"/>
            <a:ext cx="4049048" cy="1593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8E212B2-B735-4E07-844E-06B8B346B451}"/>
              </a:ext>
            </a:extLst>
          </p:cNvPr>
          <p:cNvSpPr/>
          <p:nvPr/>
        </p:nvSpPr>
        <p:spPr>
          <a:xfrm>
            <a:off x="2362200" y="3863106"/>
            <a:ext cx="1410623" cy="2311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431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Score SDE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35999-3509-41DF-BF6B-669881A20376}"/>
              </a:ext>
            </a:extLst>
          </p:cNvPr>
          <p:cNvSpPr txBox="1"/>
          <p:nvPr/>
        </p:nvSpPr>
        <p:spPr>
          <a:xfrm>
            <a:off x="496776" y="1371985"/>
            <a:ext cx="10704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Sampling</a:t>
            </a:r>
          </a:p>
          <a:p>
            <a:b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Blackbox ODE solver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34950-2D3C-4174-AF88-9F898CBD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6" y="2176402"/>
            <a:ext cx="4496427" cy="866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080BD4-AA8D-48BE-819D-296B115C4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78" y="3262176"/>
            <a:ext cx="4791744" cy="110505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764CE26-56A1-43A9-A058-1D3A3C494C2E}"/>
              </a:ext>
            </a:extLst>
          </p:cNvPr>
          <p:cNvSpPr/>
          <p:nvPr/>
        </p:nvSpPr>
        <p:spPr>
          <a:xfrm>
            <a:off x="1391516" y="4136097"/>
            <a:ext cx="1304059" cy="23113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2D45A0-C684-4F67-90F5-7C90AE201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719" y="772438"/>
            <a:ext cx="5798903" cy="5753314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D8F544-09BF-42B3-B364-096418EC7D91}"/>
              </a:ext>
            </a:extLst>
          </p:cNvPr>
          <p:cNvSpPr/>
          <p:nvPr/>
        </p:nvSpPr>
        <p:spPr>
          <a:xfrm>
            <a:off x="5849088" y="5572184"/>
            <a:ext cx="5228487" cy="43809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80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348404-5879-4C55-AB68-552B4A054E52}"/>
              </a:ext>
            </a:extLst>
          </p:cNvPr>
          <p:cNvSpPr txBox="1"/>
          <p:nvPr/>
        </p:nvSpPr>
        <p:spPr>
          <a:xfrm>
            <a:off x="5143655" y="316739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</a:p>
        </p:txBody>
      </p:sp>
    </p:spTree>
    <p:extLst>
      <p:ext uri="{BB962C8B-B14F-4D97-AF65-F5344CB8AC3E}">
        <p14:creationId xmlns:p14="http://schemas.microsoft.com/office/powerpoint/2010/main" val="2829515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Discrete-time perturbation kernels and continuous generalizations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8194B-4B1D-46AB-B199-3AB470793508}"/>
              </a:ext>
            </a:extLst>
          </p:cNvPr>
          <p:cNvSpPr txBox="1"/>
          <p:nvPr/>
        </p:nvSpPr>
        <p:spPr>
          <a:xfrm>
            <a:off x="1638853" y="4468385"/>
            <a:ext cx="9476822" cy="41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Match each other almost exactly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60D6A6-D50B-461E-B85F-718FF4DC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91" y="1746224"/>
            <a:ext cx="8863818" cy="285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46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Comparing reverse-time SDE solvers on CIFAR-10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8194B-4B1D-46AB-B199-3AB470793508}"/>
              </a:ext>
            </a:extLst>
          </p:cNvPr>
          <p:cNvSpPr txBox="1"/>
          <p:nvPr/>
        </p:nvSpPr>
        <p:spPr>
          <a:xfrm>
            <a:off x="1638853" y="4468385"/>
            <a:ext cx="9476822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Reverse diffusion samplers perform slightly better than ancestral sampling for both SMLD and DDPM models on CIFAR-10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74B6A8-D2EE-4CA5-AB4A-A5CD99937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53" y="1839045"/>
            <a:ext cx="7608294" cy="254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9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D58C3BD-5FE7-4883-A7A9-CE84FF4CA1A0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Parameterizing probablity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https://deepgenerativemodels.github.io/assets/slides/cs236_lecture11.pdf</a:t>
            </a:r>
            <a:endParaRPr lang="ko-KR" altLang="en-US" sz="1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366ECE-4003-4A2F-AD66-146BC84F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425" y="2368987"/>
            <a:ext cx="6259150" cy="32362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716AC-A794-4A23-B36D-E1681404766A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4C159-028C-47A7-AB93-15732995AF87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2138895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Comparing reverse-time SDE solvers on CIFAR-10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B8FC8C-D159-48D9-B2B9-BB1A23C03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91" y="1643444"/>
            <a:ext cx="7780018" cy="378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72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Controllable 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6C1DD3-CF44-4302-B7CF-9009123D0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61" y="2336207"/>
            <a:ext cx="8240275" cy="29055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9E1B55-AB1E-4F27-B4CF-43B11783D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457" y="1774627"/>
            <a:ext cx="8517085" cy="40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4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8C5C81-592C-4804-9928-A673B086F658}"/>
              </a:ext>
            </a:extLst>
          </p:cNvPr>
          <p:cNvSpPr txBox="1"/>
          <p:nvPr/>
        </p:nvSpPr>
        <p:spPr>
          <a:xfrm>
            <a:off x="372028" y="1054683"/>
            <a:ext cx="814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Probability flow 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F8568-67C2-46FA-90E5-94FADFBBD05D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43044-4D46-4370-80A7-1954FDA842B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Results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04C2CA-053A-4C77-8E38-DE7B56CFA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655" y="1676624"/>
            <a:ext cx="8706689" cy="35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57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7B00371-8BBF-468F-BAB5-3B58CE59B669}"/>
              </a:ext>
            </a:extLst>
          </p:cNvPr>
          <p:cNvSpPr txBox="1"/>
          <p:nvPr/>
        </p:nvSpPr>
        <p:spPr>
          <a:xfrm>
            <a:off x="4849857" y="3105834"/>
            <a:ext cx="2492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3448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https://deepgenerativemodels.github.io/assets/slides/cs236_lecture11.pdf</a:t>
            </a:r>
            <a:endParaRPr lang="ko-KR" altLang="en-US" sz="1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A6CFF9-E5CA-477D-B77E-7F2088BC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538" y="1781205"/>
            <a:ext cx="5822924" cy="3821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C1BC1E-FC7C-473C-8816-65A65EF08262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306BD-9E41-4EB5-A954-9AB8C1CC8355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4D2EB-7C3A-47BC-A642-212DEC90FF85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Parameterizing probablity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70689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https://deepgenerativemodels.github.io/assets/slides/cs236_lecture11.pdf</a:t>
            </a:r>
            <a:endParaRPr lang="ko-KR" altLang="en-US" sz="1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C488DA-3218-4C6F-A471-0C822ACB4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928" y="1644705"/>
            <a:ext cx="6606144" cy="4090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7C71B1-040E-4F2B-AF28-D0233732705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45908-C9D1-4949-BA9D-08024ACEA413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CC2629-0ADE-4E48-9276-B4CF46E07C64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Parameterizing probablity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094262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https://deepgenerativemodels.github.io/assets/slides/cs236_lecture11.pdf</a:t>
            </a:r>
            <a:endParaRPr lang="ko-KR" altLang="en-US" sz="10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F7DFD6-9C23-4665-A531-FB758719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310" y="1661819"/>
            <a:ext cx="6279380" cy="3534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9E000-AECC-47FC-B4B8-48D335F51767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5AE90-0C83-4400-B290-34DCEC2D4419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48385F-2508-43B4-B817-B3665000D388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Parameterizing probablity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482406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B8F0FE-8794-4C43-8DC2-0D325C7423EE}"/>
              </a:ext>
            </a:extLst>
          </p:cNvPr>
          <p:cNvSpPr txBox="1"/>
          <p:nvPr/>
        </p:nvSpPr>
        <p:spPr>
          <a:xfrm>
            <a:off x="496776" y="1371985"/>
            <a:ext cx="10704624" cy="781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Tx/>
              <a:buChar char="-"/>
            </a:pPr>
            <a:r>
              <a:rPr lang="en-US" altLang="ko-KR" sz="1200" spc="100">
                <a:solidFill>
                  <a:srgbClr val="393736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Score matching</a:t>
            </a:r>
          </a:p>
          <a:p>
            <a:pPr>
              <a:lnSpc>
                <a:spcPct val="200000"/>
              </a:lnSpc>
            </a:pPr>
            <a:endParaRPr lang="en-US" altLang="ko-KR" sz="1200" spc="100">
              <a:solidFill>
                <a:srgbClr val="393736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503F7-9FBB-4AD8-8C56-7D6CCDC98BB6}"/>
              </a:ext>
            </a:extLst>
          </p:cNvPr>
          <p:cNvSpPr txBox="1"/>
          <p:nvPr/>
        </p:nvSpPr>
        <p:spPr>
          <a:xfrm>
            <a:off x="0" y="661177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https://yang-song.net/blog/2021/score/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A3FA2-9942-4C93-AB74-333EB74C12F1}"/>
              </a:ext>
            </a:extLst>
          </p:cNvPr>
          <p:cNvGrpSpPr/>
          <p:nvPr/>
        </p:nvGrpSpPr>
        <p:grpSpPr>
          <a:xfrm>
            <a:off x="2391030" y="2389350"/>
            <a:ext cx="6916115" cy="3195540"/>
            <a:chOff x="2391030" y="2515917"/>
            <a:chExt cx="6916115" cy="31955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92D021-EE90-49D1-AAF6-3F64986E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1030" y="3053611"/>
              <a:ext cx="6916115" cy="26578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ABB2CB-0593-4366-B20B-04B82E662400}"/>
                </a:ext>
              </a:extLst>
            </p:cNvPr>
            <p:cNvSpPr txBox="1"/>
            <p:nvPr/>
          </p:nvSpPr>
          <p:spPr>
            <a:xfrm>
              <a:off x="2801087" y="251591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Unnormalized probability models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E519ADD-72DC-420A-94C7-4DD1AE805FF9}"/>
              </a:ext>
            </a:extLst>
          </p:cNvPr>
          <p:cNvSpPr txBox="1"/>
          <p:nvPr/>
        </p:nvSpPr>
        <p:spPr>
          <a:xfrm>
            <a:off x="276223" y="310773"/>
            <a:ext cx="349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Background</a:t>
            </a:r>
            <a:endParaRPr lang="ko-KR" altLang="en-US" sz="2400" spc="100">
              <a:solidFill>
                <a:srgbClr val="393736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19940F-6B02-4561-A182-A9F63C657975}"/>
              </a:ext>
            </a:extLst>
          </p:cNvPr>
          <p:cNvSpPr txBox="1"/>
          <p:nvPr/>
        </p:nvSpPr>
        <p:spPr>
          <a:xfrm>
            <a:off x="372029" y="1054683"/>
            <a:ext cx="60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1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matching with Langevin Dynamics (SMLD)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676AA-D77A-4A58-AF41-582604B8E9B7}"/>
              </a:ext>
            </a:extLst>
          </p:cNvPr>
          <p:cNvSpPr txBox="1"/>
          <p:nvPr/>
        </p:nvSpPr>
        <p:spPr>
          <a:xfrm>
            <a:off x="9089037" y="332248"/>
            <a:ext cx="2698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39373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Score SDE</a:t>
            </a:r>
          </a:p>
        </p:txBody>
      </p:sp>
    </p:spTree>
    <p:extLst>
      <p:ext uri="{BB962C8B-B14F-4D97-AF65-F5344CB8AC3E}">
        <p14:creationId xmlns:p14="http://schemas.microsoft.com/office/powerpoint/2010/main" val="3022050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10106</TotalTime>
  <Words>1798</Words>
  <Application>Microsoft Office PowerPoint</Application>
  <PresentationFormat>와이드스크린</PresentationFormat>
  <Paragraphs>334</Paragraphs>
  <Slides>53</Slides>
  <Notes>47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맑은 고딕</vt:lpstr>
      <vt:lpstr>나눔스퀘어</vt:lpstr>
      <vt:lpstr>나눔스퀘어 ExtraBold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Perturbing data with stochastic processes</vt:lpstr>
      <vt:lpstr>Generation via reverse stochastic processes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박소희</dc:creator>
  <cp:lastModifiedBy>김 지환</cp:lastModifiedBy>
  <cp:revision>391</cp:revision>
  <dcterms:created xsi:type="dcterms:W3CDTF">2019-11-09T12:13:38Z</dcterms:created>
  <dcterms:modified xsi:type="dcterms:W3CDTF">2024-03-18T03:24:43Z</dcterms:modified>
</cp:coreProperties>
</file>